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8.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39"/>
  </p:notesMasterIdLst>
  <p:handoutMasterIdLst>
    <p:handoutMasterId r:id="rId40"/>
  </p:handoutMasterIdLst>
  <p:sldIdLst>
    <p:sldId id="256" r:id="rId10"/>
    <p:sldId id="277" r:id="rId11"/>
    <p:sldId id="263" r:id="rId12"/>
    <p:sldId id="290" r:id="rId13"/>
    <p:sldId id="293" r:id="rId14"/>
    <p:sldId id="261" r:id="rId15"/>
    <p:sldId id="291" r:id="rId16"/>
    <p:sldId id="292" r:id="rId17"/>
    <p:sldId id="278" r:id="rId18"/>
    <p:sldId id="294" r:id="rId19"/>
    <p:sldId id="295" r:id="rId20"/>
    <p:sldId id="296" r:id="rId21"/>
    <p:sldId id="297" r:id="rId22"/>
    <p:sldId id="298" r:id="rId23"/>
    <p:sldId id="299" r:id="rId24"/>
    <p:sldId id="301" r:id="rId25"/>
    <p:sldId id="302" r:id="rId26"/>
    <p:sldId id="303" r:id="rId27"/>
    <p:sldId id="304" r:id="rId28"/>
    <p:sldId id="305" r:id="rId29"/>
    <p:sldId id="306" r:id="rId30"/>
    <p:sldId id="307" r:id="rId31"/>
    <p:sldId id="308" r:id="rId32"/>
    <p:sldId id="310" r:id="rId33"/>
    <p:sldId id="287" r:id="rId34"/>
    <p:sldId id="309" r:id="rId35"/>
    <p:sldId id="312" r:id="rId36"/>
    <p:sldId id="311" r:id="rId37"/>
    <p:sldId id="276"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B12C3D"/>
    <a:srgbClr val="DF7023"/>
    <a:srgbClr val="0F787D"/>
    <a:srgbClr val="000000"/>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E99F2-5AC1-40F2-80B8-FB58013F687C}" v="9" dt="2019-12-03T06:24:07.7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11" autoAdjust="0"/>
    <p:restoredTop sz="93716" autoAdjust="0"/>
  </p:normalViewPr>
  <p:slideViewPr>
    <p:cSldViewPr snapToGrid="0">
      <p:cViewPr varScale="1">
        <p:scale>
          <a:sx n="62" d="100"/>
          <a:sy n="62" d="100"/>
        </p:scale>
        <p:origin x="1148" y="36"/>
      </p:cViewPr>
      <p:guideLst>
        <p:guide orient="horz" pos="2160"/>
        <p:guide pos="2880"/>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notesMaster" Target="notesMasters/notesMaster1.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microsoft.com/office/2016/11/relationships/changesInfo" Target="changesInfos/changesInfo1.xml"/><Relationship Id="rId20" Type="http://schemas.openxmlformats.org/officeDocument/2006/relationships/slide" Target="slides/slide11.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mit gupta" userId="40ba9a77273f81ac" providerId="LiveId" clId="{22DE99F2-5AC1-40F2-80B8-FB58013F687C}"/>
    <pc:docChg chg="custSel addSld delSld modSld">
      <pc:chgData name="sumit gupta" userId="40ba9a77273f81ac" providerId="LiveId" clId="{22DE99F2-5AC1-40F2-80B8-FB58013F687C}" dt="2019-12-03T15:32:24.001" v="272" actId="1076"/>
      <pc:docMkLst>
        <pc:docMk/>
      </pc:docMkLst>
      <pc:sldChg chg="modSp">
        <pc:chgData name="sumit gupta" userId="40ba9a77273f81ac" providerId="LiveId" clId="{22DE99F2-5AC1-40F2-80B8-FB58013F687C}" dt="2019-12-03T15:20:29.593" v="256" actId="20577"/>
        <pc:sldMkLst>
          <pc:docMk/>
          <pc:sldMk cId="912756519" sldId="256"/>
        </pc:sldMkLst>
        <pc:spChg chg="mod">
          <ac:chgData name="sumit gupta" userId="40ba9a77273f81ac" providerId="LiveId" clId="{22DE99F2-5AC1-40F2-80B8-FB58013F687C}" dt="2019-12-03T15:20:29.593" v="256" actId="20577"/>
          <ac:spMkLst>
            <pc:docMk/>
            <pc:sldMk cId="912756519" sldId="256"/>
            <ac:spMk id="3" creationId="{00000000-0000-0000-0000-000000000000}"/>
          </ac:spMkLst>
        </pc:spChg>
      </pc:sldChg>
      <pc:sldChg chg="addSp delSp modSp">
        <pc:chgData name="sumit gupta" userId="40ba9a77273f81ac" providerId="LiveId" clId="{22DE99F2-5AC1-40F2-80B8-FB58013F687C}" dt="2019-12-03T15:32:24.001" v="272" actId="1076"/>
        <pc:sldMkLst>
          <pc:docMk/>
          <pc:sldMk cId="3015195327" sldId="277"/>
        </pc:sldMkLst>
        <pc:spChg chg="add del mod">
          <ac:chgData name="sumit gupta" userId="40ba9a77273f81ac" providerId="LiveId" clId="{22DE99F2-5AC1-40F2-80B8-FB58013F687C}" dt="2019-12-03T15:32:18.566" v="270" actId="478"/>
          <ac:spMkLst>
            <pc:docMk/>
            <pc:sldMk cId="3015195327" sldId="277"/>
            <ac:spMk id="4" creationId="{EC4F305E-4376-4667-81DB-878D2DF40A76}"/>
          </ac:spMkLst>
        </pc:spChg>
        <pc:spChg chg="mod">
          <ac:chgData name="sumit gupta" userId="40ba9a77273f81ac" providerId="LiveId" clId="{22DE99F2-5AC1-40F2-80B8-FB58013F687C}" dt="2019-12-03T15:32:24.001" v="272" actId="1076"/>
          <ac:spMkLst>
            <pc:docMk/>
            <pc:sldMk cId="3015195327" sldId="277"/>
            <ac:spMk id="16" creationId="{560C7F3C-8403-4103-9534-5213F323EA89}"/>
          </ac:spMkLst>
        </pc:spChg>
        <pc:picChg chg="add del mod">
          <ac:chgData name="sumit gupta" userId="40ba9a77273f81ac" providerId="LiveId" clId="{22DE99F2-5AC1-40F2-80B8-FB58013F687C}" dt="2019-12-03T15:32:15.371" v="269" actId="478"/>
          <ac:picMkLst>
            <pc:docMk/>
            <pc:sldMk cId="3015195327" sldId="277"/>
            <ac:picMk id="2" creationId="{E49BD318-3696-4006-8EDC-B50C61B4C8B2}"/>
          </ac:picMkLst>
        </pc:picChg>
        <pc:picChg chg="mod modCrop">
          <ac:chgData name="sumit gupta" userId="40ba9a77273f81ac" providerId="LiveId" clId="{22DE99F2-5AC1-40F2-80B8-FB58013F687C}" dt="2019-12-03T15:32:20.472" v="271" actId="1076"/>
          <ac:picMkLst>
            <pc:docMk/>
            <pc:sldMk cId="3015195327" sldId="277"/>
            <ac:picMk id="7" creationId="{73A3E446-B8C4-4738-993B-68F067C010FB}"/>
          </ac:picMkLst>
        </pc:picChg>
      </pc:sldChg>
      <pc:sldChg chg="modSp">
        <pc:chgData name="sumit gupta" userId="40ba9a77273f81ac" providerId="LiveId" clId="{22DE99F2-5AC1-40F2-80B8-FB58013F687C}" dt="2019-12-03T05:18:26.211" v="217" actId="20577"/>
        <pc:sldMkLst>
          <pc:docMk/>
          <pc:sldMk cId="2845887978" sldId="295"/>
        </pc:sldMkLst>
        <pc:spChg chg="mod">
          <ac:chgData name="sumit gupta" userId="40ba9a77273f81ac" providerId="LiveId" clId="{22DE99F2-5AC1-40F2-80B8-FB58013F687C}" dt="2019-12-03T05:18:26.211" v="217" actId="20577"/>
          <ac:spMkLst>
            <pc:docMk/>
            <pc:sldMk cId="2845887978" sldId="295"/>
            <ac:spMk id="3" creationId="{CEB4E416-126D-4C06-87BF-889BFCB191A0}"/>
          </ac:spMkLst>
        </pc:spChg>
      </pc:sldChg>
      <pc:sldChg chg="modSp">
        <pc:chgData name="sumit gupta" userId="40ba9a77273f81ac" providerId="LiveId" clId="{22DE99F2-5AC1-40F2-80B8-FB58013F687C}" dt="2019-12-03T04:07:36.278" v="203" actId="20577"/>
        <pc:sldMkLst>
          <pc:docMk/>
          <pc:sldMk cId="2493718119" sldId="307"/>
        </pc:sldMkLst>
        <pc:spChg chg="mod">
          <ac:chgData name="sumit gupta" userId="40ba9a77273f81ac" providerId="LiveId" clId="{22DE99F2-5AC1-40F2-80B8-FB58013F687C}" dt="2019-12-03T04:07:36.278" v="203" actId="20577"/>
          <ac:spMkLst>
            <pc:docMk/>
            <pc:sldMk cId="2493718119" sldId="307"/>
            <ac:spMk id="3" creationId="{95F20FDF-E551-4E20-AB6B-AC01A7D62C76}"/>
          </ac:spMkLst>
        </pc:spChg>
      </pc:sldChg>
      <pc:sldChg chg="modSp">
        <pc:chgData name="sumit gupta" userId="40ba9a77273f81ac" providerId="LiveId" clId="{22DE99F2-5AC1-40F2-80B8-FB58013F687C}" dt="2019-12-03T04:10:17.326" v="208" actId="12"/>
        <pc:sldMkLst>
          <pc:docMk/>
          <pc:sldMk cId="1245068396" sldId="310"/>
        </pc:sldMkLst>
        <pc:spChg chg="mod">
          <ac:chgData name="sumit gupta" userId="40ba9a77273f81ac" providerId="LiveId" clId="{22DE99F2-5AC1-40F2-80B8-FB58013F687C}" dt="2019-12-03T04:10:17.326" v="208" actId="12"/>
          <ac:spMkLst>
            <pc:docMk/>
            <pc:sldMk cId="1245068396" sldId="310"/>
            <ac:spMk id="3" creationId="{5B7AE5D8-1344-4FFF-A6FD-B8CFDAD1682C}"/>
          </ac:spMkLst>
        </pc:spChg>
      </pc:sldChg>
      <pc:sldChg chg="add">
        <pc:chgData name="sumit gupta" userId="40ba9a77273f81ac" providerId="LiveId" clId="{22DE99F2-5AC1-40F2-80B8-FB58013F687C}" dt="2019-12-03T06:24:07.721" v="255"/>
        <pc:sldMkLst>
          <pc:docMk/>
          <pc:sldMk cId="0" sldId="312"/>
        </pc:sldMkLst>
      </pc:sldChg>
      <pc:sldChg chg="modSp add del">
        <pc:chgData name="sumit gupta" userId="40ba9a77273f81ac" providerId="LiveId" clId="{22DE99F2-5AC1-40F2-80B8-FB58013F687C}" dt="2019-12-02T23:06:06.212" v="20" actId="47"/>
        <pc:sldMkLst>
          <pc:docMk/>
          <pc:sldMk cId="75404147" sldId="312"/>
        </pc:sldMkLst>
        <pc:spChg chg="mod">
          <ac:chgData name="sumit gupta" userId="40ba9a77273f81ac" providerId="LiveId" clId="{22DE99F2-5AC1-40F2-80B8-FB58013F687C}" dt="2019-12-02T23:05:31.760" v="19" actId="20577"/>
          <ac:spMkLst>
            <pc:docMk/>
            <pc:sldMk cId="75404147" sldId="312"/>
            <ac:spMk id="4" creationId="{AC0F8180-8399-4886-AC5E-BF2C055DBA4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t>12/3/2019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t>12/3/2019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1</a:t>
            </a:fld>
            <a:endParaRPr lang="en-US"/>
          </a:p>
        </p:txBody>
      </p:sp>
    </p:spTree>
    <p:extLst>
      <p:ext uri="{BB962C8B-B14F-4D97-AF65-F5344CB8AC3E}">
        <p14:creationId xmlns:p14="http://schemas.microsoft.com/office/powerpoint/2010/main" val="2620839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20</a:t>
            </a:fld>
            <a:endParaRPr lang="en-US"/>
          </a:p>
        </p:txBody>
      </p:sp>
    </p:spTree>
    <p:extLst>
      <p:ext uri="{BB962C8B-B14F-4D97-AF65-F5344CB8AC3E}">
        <p14:creationId xmlns:p14="http://schemas.microsoft.com/office/powerpoint/2010/main" val="2834438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16414fa70_1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16414fa70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16414fa70_1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16414fa70_1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A34B-C821-2B40-9FEA-1988D53A2CE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E9E80B1-19DC-F743-B3FD-D6052605276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829EB98-A28E-F34D-98F8-9729140DB682}"/>
              </a:ext>
            </a:extLst>
          </p:cNvPr>
          <p:cNvSpPr>
            <a:spLocks noGrp="1"/>
          </p:cNvSpPr>
          <p:nvPr>
            <p:ph type="dt" sz="half" idx="10"/>
          </p:nvPr>
        </p:nvSpPr>
        <p:spPr/>
        <p:txBody>
          <a:bodyPr/>
          <a:lstStyle/>
          <a:p>
            <a:fld id="{9DF31CEE-3A29-234A-B9D2-6CA06E8962A1}" type="datetimeFigureOut">
              <a:rPr lang="en-US" smtClean="0"/>
              <a:t>12/3/2019</a:t>
            </a:fld>
            <a:endParaRPr lang="en-US"/>
          </a:p>
        </p:txBody>
      </p:sp>
      <p:sp>
        <p:nvSpPr>
          <p:cNvPr id="5" name="Footer Placeholder 4">
            <a:extLst>
              <a:ext uri="{FF2B5EF4-FFF2-40B4-BE49-F238E27FC236}">
                <a16:creationId xmlns:a16="http://schemas.microsoft.com/office/drawing/2014/main" id="{D3612403-ECFC-894D-BF8F-EBC0D7F8F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F07B2B-5E21-874A-A073-ED19AC94CFD6}"/>
              </a:ext>
            </a:extLst>
          </p:cNvPr>
          <p:cNvSpPr>
            <a:spLocks noGrp="1"/>
          </p:cNvSpPr>
          <p:nvPr>
            <p:ph type="sldNum" sz="quarter" idx="12"/>
          </p:nvPr>
        </p:nvSpPr>
        <p:spPr/>
        <p:txBody>
          <a:bodyPr/>
          <a:lstStyle/>
          <a:p>
            <a:fld id="{61B6AAC7-DAB4-1741-B74B-BE8F0FF3A325}" type="slidenum">
              <a:rPr lang="en-US" smtClean="0"/>
              <a:t>‹#›</a:t>
            </a:fld>
            <a:endParaRPr lang="en-US"/>
          </a:p>
        </p:txBody>
      </p:sp>
    </p:spTree>
    <p:extLst>
      <p:ext uri="{BB962C8B-B14F-4D97-AF65-F5344CB8AC3E}">
        <p14:creationId xmlns:p14="http://schemas.microsoft.com/office/powerpoint/2010/main" val="39796071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head w/ Bullets">
  <p:cSld name="1_Subhead w/ Bullets">
    <p:spTree>
      <p:nvGrpSpPr>
        <p:cNvPr id="1" name="Shape 107"/>
        <p:cNvGrpSpPr/>
        <p:nvPr/>
      </p:nvGrpSpPr>
      <p:grpSpPr>
        <a:xfrm>
          <a:off x="0" y="0"/>
          <a:ext cx="0" cy="0"/>
          <a:chOff x="0" y="0"/>
          <a:chExt cx="0" cy="0"/>
        </a:xfrm>
      </p:grpSpPr>
      <p:sp>
        <p:nvSpPr>
          <p:cNvPr id="108" name="Google Shape;108;p10"/>
          <p:cNvSpPr txBox="1">
            <a:spLocks noGrp="1"/>
          </p:cNvSpPr>
          <p:nvPr>
            <p:ph type="body" idx="1"/>
          </p:nvPr>
        </p:nvSpPr>
        <p:spPr>
          <a:xfrm>
            <a:off x="227013" y="1708726"/>
            <a:ext cx="8691562" cy="4385167"/>
          </a:xfrm>
          <a:prstGeom prst="rect">
            <a:avLst/>
          </a:prstGeom>
          <a:noFill/>
          <a:ln>
            <a:noFill/>
          </a:ln>
        </p:spPr>
        <p:txBody>
          <a:bodyPr spcFirstLastPara="1" wrap="square" lIns="68575" tIns="34275" rIns="68575" bIns="34275" anchor="t" anchorCtr="0">
            <a:noAutofit/>
          </a:bodyPr>
          <a:lstStyle>
            <a:lvl1pPr marL="457200" marR="0" lvl="0"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298450" algn="l" rtl="0">
              <a:lnSpc>
                <a:spcPct val="100000"/>
              </a:lnSpc>
              <a:spcBef>
                <a:spcPts val="9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85750" algn="l" rtl="0">
              <a:lnSpc>
                <a:spcPct val="100000"/>
              </a:lnSpc>
              <a:spcBef>
                <a:spcPts val="9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79400" algn="l" rtl="0">
              <a:lnSpc>
                <a:spcPct val="100000"/>
              </a:lnSpc>
              <a:spcBef>
                <a:spcPts val="9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4pPr>
            <a:lvl5pPr marL="2286000" marR="0" lvl="4" indent="-279400" algn="l" rtl="0">
              <a:lnSpc>
                <a:spcPct val="100000"/>
              </a:lnSpc>
              <a:spcBef>
                <a:spcPts val="9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L="2743200" marR="0" lvl="5" indent="-323850" algn="l" rtl="0">
              <a:lnSpc>
                <a:spcPct val="100000"/>
              </a:lnSpc>
              <a:spcBef>
                <a:spcPts val="9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09" name="Google Shape;109;p10"/>
          <p:cNvSpPr txBox="1">
            <a:spLocks noGrp="1"/>
          </p:cNvSpPr>
          <p:nvPr>
            <p:ph type="sldNum" idx="12"/>
          </p:nvPr>
        </p:nvSpPr>
        <p:spPr>
          <a:xfrm>
            <a:off x="8517481" y="6449010"/>
            <a:ext cx="476623" cy="365125"/>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sp>
        <p:nvSpPr>
          <p:cNvPr id="110" name="Google Shape;110;p10"/>
          <p:cNvSpPr txBox="1">
            <a:spLocks noGrp="1"/>
          </p:cNvSpPr>
          <p:nvPr>
            <p:ph type="title"/>
          </p:nvPr>
        </p:nvSpPr>
        <p:spPr>
          <a:xfrm>
            <a:off x="227013" y="418355"/>
            <a:ext cx="7303340" cy="535863"/>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Google Shape;111;p10"/>
          <p:cNvSpPr txBox="1">
            <a:spLocks noGrp="1"/>
          </p:cNvSpPr>
          <p:nvPr>
            <p:ph type="body" idx="2"/>
          </p:nvPr>
        </p:nvSpPr>
        <p:spPr>
          <a:xfrm>
            <a:off x="227014" y="1006103"/>
            <a:ext cx="7325502" cy="40806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36550" algn="l" rtl="0">
              <a:lnSpc>
                <a:spcPct val="100000"/>
              </a:lnSpc>
              <a:spcBef>
                <a:spcPts val="300"/>
              </a:spcBef>
              <a:spcAft>
                <a:spcPts val="0"/>
              </a:spcAft>
              <a:buClr>
                <a:schemeClr val="dk1"/>
              </a:buClr>
              <a:buSzPts val="1700"/>
              <a:buFont typeface="Arial"/>
              <a:buChar char="–"/>
              <a:defRPr sz="1700" b="0" i="0" u="none" strike="noStrike" cap="none">
                <a:solidFill>
                  <a:schemeClr val="dk1"/>
                </a:solidFill>
                <a:latin typeface="Century Gothic"/>
                <a:ea typeface="Century Gothic"/>
                <a:cs typeface="Century Gothic"/>
                <a:sym typeface="Century Gothic"/>
              </a:defRPr>
            </a:lvl2pPr>
            <a:lvl3pPr marL="1371600" marR="0" lvl="2" indent="-22860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3pPr>
            <a:lvl4pPr marL="1828800" marR="0" lvl="3" indent="-22860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4pPr>
            <a:lvl5pPr marL="2286000" marR="0" lvl="4" indent="-22860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573502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with no Subhead">
  <p:cSld name="1_Title with no Subhead">
    <p:spTree>
      <p:nvGrpSpPr>
        <p:cNvPr id="1" name="Shape 112"/>
        <p:cNvGrpSpPr/>
        <p:nvPr/>
      </p:nvGrpSpPr>
      <p:grpSpPr>
        <a:xfrm>
          <a:off x="0" y="0"/>
          <a:ext cx="0" cy="0"/>
          <a:chOff x="0" y="0"/>
          <a:chExt cx="0" cy="0"/>
        </a:xfrm>
      </p:grpSpPr>
      <p:sp>
        <p:nvSpPr>
          <p:cNvPr id="113" name="Google Shape;113;p11"/>
          <p:cNvSpPr txBox="1">
            <a:spLocks noGrp="1"/>
          </p:cNvSpPr>
          <p:nvPr>
            <p:ph type="sldNum" idx="12"/>
          </p:nvPr>
        </p:nvSpPr>
        <p:spPr>
          <a:xfrm>
            <a:off x="8517481" y="6449010"/>
            <a:ext cx="476623" cy="365125"/>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sp>
        <p:nvSpPr>
          <p:cNvPr id="114" name="Google Shape;114;p11"/>
          <p:cNvSpPr txBox="1">
            <a:spLocks noGrp="1"/>
          </p:cNvSpPr>
          <p:nvPr>
            <p:ph type="body" idx="1"/>
          </p:nvPr>
        </p:nvSpPr>
        <p:spPr>
          <a:xfrm>
            <a:off x="227013" y="1112110"/>
            <a:ext cx="8691562" cy="4981785"/>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9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9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3pPr>
            <a:lvl4pPr marL="1828800" marR="0" lvl="3" indent="-228600" algn="l" rtl="0">
              <a:lnSpc>
                <a:spcPct val="100000"/>
              </a:lnSpc>
              <a:spcBef>
                <a:spcPts val="9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4pPr>
            <a:lvl5pPr marL="2286000" marR="0" lvl="4" indent="-228600" algn="l" rtl="0">
              <a:lnSpc>
                <a:spcPct val="100000"/>
              </a:lnSpc>
              <a:spcBef>
                <a:spcPts val="9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5pPr>
            <a:lvl6pPr marL="2743200" marR="0" lvl="5" indent="-323850" algn="l" rtl="0">
              <a:lnSpc>
                <a:spcPct val="100000"/>
              </a:lnSpc>
              <a:spcBef>
                <a:spcPts val="9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15" name="Google Shape;115;p11"/>
          <p:cNvSpPr txBox="1">
            <a:spLocks noGrp="1"/>
          </p:cNvSpPr>
          <p:nvPr>
            <p:ph type="title"/>
          </p:nvPr>
        </p:nvSpPr>
        <p:spPr>
          <a:xfrm>
            <a:off x="227013" y="418355"/>
            <a:ext cx="7303340" cy="535863"/>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531883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7578897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827050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9" name="Group 18"/>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0752549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5"/>
            <a:ext cx="9144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 Placeholder 17"/>
          <p:cNvSpPr>
            <a:spLocks noGrp="1"/>
          </p:cNvSpPr>
          <p:nvPr>
            <p:ph type="body" sz="quarter" idx="13" hasCustomPrompt="1"/>
          </p:nvPr>
        </p:nvSpPr>
        <p:spPr>
          <a:xfrm>
            <a:off x="161128" y="2237110"/>
            <a:ext cx="8805158"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466832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44024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2" y="1578919"/>
            <a:ext cx="3755643"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8920"/>
            <a:ext cx="4242014"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1470234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2054"/>
            <a:ext cx="4242014"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124002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578919"/>
            <a:ext cx="4557485"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4884057" y="3690747"/>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4884057" y="1578919"/>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7206343" y="1572054"/>
            <a:ext cx="172017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2652483"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6623811"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6624264"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229186"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5922323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585784"/>
            <a:ext cx="848155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42855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2.emf"/><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11.emf"/><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4.xml"/><Relationship Id="rId1" Type="http://schemas.openxmlformats.org/officeDocument/2006/relationships/slideLayout" Target="../slideLayouts/slideLayout21.xml"/><Relationship Id="rId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6.xml"/><Relationship Id="rId1" Type="http://schemas.openxmlformats.org/officeDocument/2006/relationships/slideLayout" Target="../slideLayouts/slideLayout24.xml"/><Relationship Id="rId4" Type="http://schemas.openxmlformats.org/officeDocument/2006/relationships/image" Target="../media/image2.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2.emf"/><Relationship Id="rId5" Type="http://schemas.openxmlformats.org/officeDocument/2006/relationships/image" Target="../media/image11.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2.emf"/><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1.emf"/><Relationship Id="rId5" Type="http://schemas.openxmlformats.org/officeDocument/2006/relationships/theme" Target="../theme/theme8.xml"/><Relationship Id="rId4" Type="http://schemas.openxmlformats.org/officeDocument/2006/relationships/slideLayout" Target="../slideLayouts/slideLayout31.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11"/>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12"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 id="2147483807" r:id="rId7"/>
    <p:sldLayoutId id="2147483808" r:id="rId8"/>
    <p:sldLayoutId id="2147483809" r:id="rId9"/>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5"/>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 id="2147483806" r:id="rId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it.instructure.com/courses/32957/users/4893"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D5A0A75-70E8-8745-BDF7-93DCEBAB2E8D}"/>
              </a:ext>
            </a:extLst>
          </p:cNvPr>
          <p:cNvSpPr>
            <a:spLocks noGrp="1"/>
          </p:cNvSpPr>
          <p:nvPr>
            <p:ph type="body" sz="quarter" idx="15"/>
          </p:nvPr>
        </p:nvSpPr>
        <p:spPr>
          <a:xfrm>
            <a:off x="123825" y="5163324"/>
            <a:ext cx="4993528" cy="551355"/>
          </a:xfrm>
        </p:spPr>
        <p:txBody>
          <a:bodyPr/>
          <a:lstStyle/>
          <a:p>
            <a:r>
              <a:rPr lang="en-US" altLang="zh-CN" dirty="0"/>
              <a:t>CS-513</a:t>
            </a:r>
            <a:r>
              <a:rPr lang="zh-CN" altLang="en-US" dirty="0"/>
              <a:t> </a:t>
            </a:r>
            <a:r>
              <a:rPr lang="en-US" dirty="0"/>
              <a:t>Knowledge Dis &amp; Data Mining</a:t>
            </a:r>
            <a:endParaRPr lang="en-US" altLang="zh-CN" dirty="0"/>
          </a:p>
          <a:p>
            <a:r>
              <a:rPr lang="en-US" altLang="zh-CN" dirty="0"/>
              <a:t>——</a:t>
            </a:r>
            <a:r>
              <a:rPr lang="en-US" altLang="zh-CN" sz="1600" dirty="0"/>
              <a:t>Instructor:</a:t>
            </a:r>
            <a:r>
              <a:rPr lang="zh-CN" altLang="en-US" sz="1600" dirty="0"/>
              <a:t> </a:t>
            </a:r>
            <a:r>
              <a:rPr lang="en-US" altLang="zh-CN" sz="1600" dirty="0"/>
              <a:t>Prof.</a:t>
            </a:r>
            <a:r>
              <a:rPr lang="zh-CN" altLang="en-US" sz="1600" dirty="0"/>
              <a:t> </a:t>
            </a:r>
            <a:r>
              <a:rPr lang="en-US" sz="1600" dirty="0" err="1">
                <a:hlinkClick r:id="rId3" tooltip="Author's Name">
                  <a:extLst>
                    <a:ext uri="{A12FA001-AC4F-418D-AE19-62706E023703}">
                      <ahyp:hlinkClr xmlns:ahyp="http://schemas.microsoft.com/office/drawing/2018/hyperlinkcolor" val="tx"/>
                    </a:ext>
                  </a:extLst>
                </a:hlinkClick>
              </a:rPr>
              <a:t>Khasha</a:t>
            </a:r>
            <a:r>
              <a:rPr lang="en-US" i="0" dirty="0">
                <a:hlinkClick r:id="rId3" tooltip="Author's Name"/>
              </a:rPr>
              <a:t> </a:t>
            </a:r>
            <a:r>
              <a:rPr lang="en-US" sz="1600" dirty="0" err="1">
                <a:hlinkClick r:id="rId3" tooltip="Author's Name">
                  <a:extLst>
                    <a:ext uri="{A12FA001-AC4F-418D-AE19-62706E023703}">
                      <ahyp:hlinkClr xmlns:ahyp="http://schemas.microsoft.com/office/drawing/2018/hyperlinkcolor" val="tx"/>
                    </a:ext>
                  </a:extLst>
                </a:hlinkClick>
              </a:rPr>
              <a:t>Dehnad</a:t>
            </a:r>
            <a:endParaRPr lang="en-US" altLang="zh-CN" sz="1600" dirty="0"/>
          </a:p>
          <a:p>
            <a:endParaRPr lang="en-US" dirty="0"/>
          </a:p>
        </p:txBody>
      </p:sp>
      <p:sp>
        <p:nvSpPr>
          <p:cNvPr id="3" name="Text Placeholder 2"/>
          <p:cNvSpPr>
            <a:spLocks noGrp="1"/>
          </p:cNvSpPr>
          <p:nvPr>
            <p:ph type="body" sz="quarter" idx="13"/>
          </p:nvPr>
        </p:nvSpPr>
        <p:spPr>
          <a:xfrm>
            <a:off x="123825" y="1725705"/>
            <a:ext cx="5127444" cy="2360520"/>
          </a:xfrm>
        </p:spPr>
        <p:txBody>
          <a:bodyPr/>
          <a:lstStyle/>
          <a:p>
            <a:r>
              <a:rPr lang="en-US" dirty="0"/>
              <a:t>Prediction of H1B Visa Petitions Decision </a:t>
            </a:r>
          </a:p>
        </p:txBody>
      </p:sp>
    </p:spTree>
    <p:extLst>
      <p:ext uri="{BB962C8B-B14F-4D97-AF65-F5344CB8AC3E}">
        <p14:creationId xmlns:p14="http://schemas.microsoft.com/office/powerpoint/2010/main" val="91275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36D777-935A-4E68-A80C-88B58745E9F3}"/>
              </a:ext>
            </a:extLst>
          </p:cNvPr>
          <p:cNvSpPr>
            <a:spLocks noGrp="1"/>
          </p:cNvSpPr>
          <p:nvPr>
            <p:ph type="sldNum" sz="quarter" idx="13"/>
          </p:nvPr>
        </p:nvSpPr>
        <p:spPr/>
        <p:txBody>
          <a:bodyPr/>
          <a:lstStyle/>
          <a:p>
            <a:fld id="{12342C3A-DD85-7843-B416-BD52AB030D59}" type="slidenum">
              <a:rPr lang="en-US" smtClean="0"/>
              <a:pPr/>
              <a:t>10</a:t>
            </a:fld>
            <a:endParaRPr lang="en-US" dirty="0"/>
          </a:p>
        </p:txBody>
      </p:sp>
      <p:sp>
        <p:nvSpPr>
          <p:cNvPr id="3" name="Text Placeholder 2">
            <a:extLst>
              <a:ext uri="{FF2B5EF4-FFF2-40B4-BE49-F238E27FC236}">
                <a16:creationId xmlns:a16="http://schemas.microsoft.com/office/drawing/2014/main" id="{62C1E15D-5D7E-4A79-A9D5-66B71061BD9D}"/>
              </a:ext>
            </a:extLst>
          </p:cNvPr>
          <p:cNvSpPr>
            <a:spLocks noGrp="1"/>
          </p:cNvSpPr>
          <p:nvPr>
            <p:ph type="body" sz="quarter" idx="12"/>
          </p:nvPr>
        </p:nvSpPr>
        <p:spPr/>
        <p:txBody>
          <a:bodyPr/>
          <a:lstStyle/>
          <a:p>
            <a:pPr marL="285750" indent="-285750">
              <a:buFont typeface="Wingdings" panose="05000000000000000000" pitchFamily="2" charset="2"/>
              <a:buChar char="v"/>
            </a:pPr>
            <a:r>
              <a:rPr lang="en-US" dirty="0"/>
              <a:t>I created </a:t>
            </a:r>
            <a:r>
              <a:rPr lang="en-US" b="1" dirty="0"/>
              <a:t>FIN_YEAR </a:t>
            </a:r>
            <a:r>
              <a:rPr lang="en-US" dirty="0"/>
              <a:t>variable and assign it a value 2015, 2016, 2017 or 2018 based on the financial year a decision is made on the case by the authorities for all the 4 files</a:t>
            </a:r>
          </a:p>
          <a:p>
            <a:pPr marL="285750" indent="-285750">
              <a:buFont typeface="Arial" panose="020B0604020202020204" pitchFamily="34" charset="0"/>
              <a:buChar char="•"/>
            </a:pPr>
            <a:r>
              <a:rPr lang="en-US" dirty="0"/>
              <a:t>FY-2015 H1-B filing data has 41 columns </a:t>
            </a:r>
          </a:p>
          <a:p>
            <a:pPr marL="285750" indent="-285750">
              <a:buFont typeface="Arial" panose="020B0604020202020204" pitchFamily="34" charset="0"/>
              <a:buChar char="•"/>
            </a:pPr>
            <a:r>
              <a:rPr lang="en-US" dirty="0"/>
              <a:t>FY-2016 H1-B filing data has 41 columns </a:t>
            </a:r>
          </a:p>
          <a:p>
            <a:pPr marL="285750" indent="-285750">
              <a:buFont typeface="Arial" panose="020B0604020202020204" pitchFamily="34" charset="0"/>
              <a:buChar char="•"/>
            </a:pPr>
            <a:r>
              <a:rPr lang="en-US" dirty="0"/>
              <a:t>FY-2017 H1-B filing data has 53 columns </a:t>
            </a:r>
          </a:p>
          <a:p>
            <a:pPr marL="285750" indent="-285750">
              <a:buFont typeface="Arial" panose="020B0604020202020204" pitchFamily="34" charset="0"/>
              <a:buChar char="•"/>
            </a:pPr>
            <a:r>
              <a:rPr lang="en-US" dirty="0"/>
              <a:t>FY-2018 H1-B filing data has 53 columns </a:t>
            </a:r>
          </a:p>
          <a:p>
            <a:pPr marL="285750" indent="-285750">
              <a:buFont typeface="Wingdings" panose="05000000000000000000" pitchFamily="2" charset="2"/>
              <a:buChar char="v"/>
            </a:pPr>
            <a:r>
              <a:rPr lang="en-US" dirty="0"/>
              <a:t>Before we start cleaning the data, we need to merge the data frame to form one huge file that will be used for cleaning and implementing Prediction model. After merging all the 4 data frames we found that there are 31 matching columns in each of the data frames..</a:t>
            </a:r>
          </a:p>
          <a:p>
            <a:endParaRPr lang="en-US" dirty="0"/>
          </a:p>
        </p:txBody>
      </p:sp>
      <p:sp>
        <p:nvSpPr>
          <p:cNvPr id="4" name="Title 3">
            <a:extLst>
              <a:ext uri="{FF2B5EF4-FFF2-40B4-BE49-F238E27FC236}">
                <a16:creationId xmlns:a16="http://schemas.microsoft.com/office/drawing/2014/main" id="{106AE1BE-304D-4E3C-8ABC-0E3CD0AAA331}"/>
              </a:ext>
            </a:extLst>
          </p:cNvPr>
          <p:cNvSpPr>
            <a:spLocks noGrp="1"/>
          </p:cNvSpPr>
          <p:nvPr>
            <p:ph type="title"/>
          </p:nvPr>
        </p:nvSpPr>
        <p:spPr/>
        <p:txBody>
          <a:bodyPr/>
          <a:lstStyle/>
          <a:p>
            <a:r>
              <a:rPr lang="en-US" dirty="0"/>
              <a:t>Data Processing</a:t>
            </a:r>
          </a:p>
        </p:txBody>
      </p:sp>
      <p:pic>
        <p:nvPicPr>
          <p:cNvPr id="6" name="Picture 5" descr="A close up of a device&#10;&#10;Description automatically generated">
            <a:extLst>
              <a:ext uri="{FF2B5EF4-FFF2-40B4-BE49-F238E27FC236}">
                <a16:creationId xmlns:a16="http://schemas.microsoft.com/office/drawing/2014/main" id="{CBF4DC09-57EC-4BC2-A5BC-D6B3E4002A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509" y="4140926"/>
            <a:ext cx="5374982" cy="2110862"/>
          </a:xfrm>
          <a:prstGeom prst="rect">
            <a:avLst/>
          </a:prstGeom>
        </p:spPr>
      </p:pic>
    </p:spTree>
    <p:extLst>
      <p:ext uri="{BB962C8B-B14F-4D97-AF65-F5344CB8AC3E}">
        <p14:creationId xmlns:p14="http://schemas.microsoft.com/office/powerpoint/2010/main" val="2251738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E6D29E-B90B-4F86-BC77-5EA36E3F596B}"/>
              </a:ext>
            </a:extLst>
          </p:cNvPr>
          <p:cNvSpPr>
            <a:spLocks noGrp="1"/>
          </p:cNvSpPr>
          <p:nvPr>
            <p:ph type="sldNum" sz="quarter" idx="13"/>
          </p:nvPr>
        </p:nvSpPr>
        <p:spPr/>
        <p:txBody>
          <a:bodyPr/>
          <a:lstStyle/>
          <a:p>
            <a:fld id="{12342C3A-DD85-7843-B416-BD52AB030D59}" type="slidenum">
              <a:rPr lang="en-US" smtClean="0"/>
              <a:pPr/>
              <a:t>11</a:t>
            </a:fld>
            <a:endParaRPr lang="en-US" dirty="0"/>
          </a:p>
        </p:txBody>
      </p:sp>
      <p:sp>
        <p:nvSpPr>
          <p:cNvPr id="3" name="Text Placeholder 2">
            <a:extLst>
              <a:ext uri="{FF2B5EF4-FFF2-40B4-BE49-F238E27FC236}">
                <a16:creationId xmlns:a16="http://schemas.microsoft.com/office/drawing/2014/main" id="{CEB4E416-126D-4C06-87BF-889BFCB191A0}"/>
              </a:ext>
            </a:extLst>
          </p:cNvPr>
          <p:cNvSpPr>
            <a:spLocks noGrp="1"/>
          </p:cNvSpPr>
          <p:nvPr>
            <p:ph type="body" sz="quarter" idx="12"/>
          </p:nvPr>
        </p:nvSpPr>
        <p:spPr>
          <a:xfrm>
            <a:off x="227013" y="1112109"/>
            <a:ext cx="8691562" cy="3890965"/>
          </a:xfrm>
        </p:spPr>
        <p:txBody>
          <a:bodyPr/>
          <a:lstStyle/>
          <a:p>
            <a:pPr marL="285750" lvl="0" indent="-285750">
              <a:buFont typeface="Wingdings" panose="05000000000000000000" pitchFamily="2" charset="2"/>
              <a:buChar char="v"/>
            </a:pPr>
            <a:r>
              <a:rPr lang="en-US" dirty="0"/>
              <a:t>Records are filtered out to retain only those records corresponding to </a:t>
            </a:r>
            <a:r>
              <a:rPr lang="en-US" b="1" dirty="0"/>
              <a:t>H-1B</a:t>
            </a:r>
            <a:r>
              <a:rPr lang="en-US" dirty="0"/>
              <a:t> </a:t>
            </a:r>
            <a:r>
              <a:rPr lang="en-US" dirty="0" err="1"/>
              <a:t>visa_class</a:t>
            </a:r>
            <a:r>
              <a:rPr lang="en-US" dirty="0"/>
              <a:t>.</a:t>
            </a:r>
          </a:p>
          <a:p>
            <a:pPr marL="285750" lvl="0" indent="-285750">
              <a:buFont typeface="Wingdings" panose="05000000000000000000" pitchFamily="2" charset="2"/>
              <a:buChar char="v"/>
            </a:pPr>
            <a:r>
              <a:rPr lang="en-US" dirty="0"/>
              <a:t>The merged dataset we have has only </a:t>
            </a:r>
            <a:r>
              <a:rPr lang="en-US" b="1" dirty="0"/>
              <a:t>10 variables</a:t>
            </a:r>
            <a:r>
              <a:rPr lang="en-US" dirty="0"/>
              <a:t> that are of interest for our analysis and </a:t>
            </a:r>
            <a:r>
              <a:rPr lang="en-US" b="1" dirty="0"/>
              <a:t>drop</a:t>
            </a:r>
            <a:r>
              <a:rPr lang="en-US" dirty="0"/>
              <a:t> else.</a:t>
            </a:r>
          </a:p>
          <a:p>
            <a:pPr marL="285750" lvl="0" indent="-285750">
              <a:buFont typeface="Wingdings" panose="05000000000000000000" pitchFamily="2" charset="2"/>
              <a:buChar char="v"/>
            </a:pPr>
            <a:r>
              <a:rPr lang="en-US" dirty="0"/>
              <a:t>8 column are directly taken from the data, 2 are derived feature</a:t>
            </a:r>
          </a:p>
          <a:p>
            <a:pPr marL="742950" lvl="1" indent="-285750">
              <a:buFont typeface="Wingdings" panose="05000000000000000000" pitchFamily="2" charset="2"/>
              <a:buChar char="v"/>
            </a:pPr>
            <a:r>
              <a:rPr lang="en-US" dirty="0"/>
              <a:t>We want to know if an employee is a </a:t>
            </a:r>
            <a:r>
              <a:rPr lang="en-US" b="1" dirty="0"/>
              <a:t>full time</a:t>
            </a:r>
            <a:r>
              <a:rPr lang="en-US" dirty="0"/>
              <a:t> or a </a:t>
            </a:r>
            <a:r>
              <a:rPr lang="en-US" b="1" dirty="0"/>
              <a:t>part time</a:t>
            </a:r>
            <a:r>
              <a:rPr lang="en-US" dirty="0"/>
              <a:t> worker</a:t>
            </a:r>
          </a:p>
          <a:p>
            <a:pPr marL="742950" lvl="1" indent="-285750">
              <a:buFont typeface="Wingdings" panose="05000000000000000000" pitchFamily="2" charset="2"/>
              <a:buChar char="v"/>
            </a:pPr>
            <a:r>
              <a:rPr lang="en-US" dirty="0"/>
              <a:t>We do the scaling of the </a:t>
            </a:r>
            <a:r>
              <a:rPr lang="en-US" b="1" dirty="0"/>
              <a:t>hourly, Weekly, Bi-Weekly and monthly</a:t>
            </a:r>
            <a:r>
              <a:rPr lang="en-US" dirty="0"/>
              <a:t> salaries to a </a:t>
            </a:r>
            <a:r>
              <a:rPr lang="en-US" b="1" dirty="0"/>
              <a:t>yearly pay</a:t>
            </a:r>
            <a:endParaRPr lang="en-US" dirty="0"/>
          </a:p>
          <a:p>
            <a:pPr marL="285750" lvl="0" indent="-285750">
              <a:buFont typeface="Wingdings" panose="05000000000000000000" pitchFamily="2" charset="2"/>
              <a:buChar char="v"/>
            </a:pPr>
            <a:r>
              <a:rPr lang="en-US" dirty="0"/>
              <a:t>Remove the row with </a:t>
            </a:r>
            <a:r>
              <a:rPr lang="en-US" b="1" dirty="0"/>
              <a:t>empty cell</a:t>
            </a:r>
            <a:endParaRPr lang="en-US" dirty="0"/>
          </a:p>
          <a:p>
            <a:pPr marL="285750" lvl="0" indent="-285750">
              <a:buFont typeface="Wingdings" panose="05000000000000000000" pitchFamily="2" charset="2"/>
              <a:buChar char="v"/>
            </a:pPr>
            <a:r>
              <a:rPr lang="en-US" dirty="0"/>
              <a:t>Records with </a:t>
            </a:r>
            <a:r>
              <a:rPr lang="en-US" b="1" dirty="0"/>
              <a:t>extreme</a:t>
            </a:r>
            <a:r>
              <a:rPr lang="en-US" dirty="0"/>
              <a:t> PREVAILING_WAGE values are discarded. (RANGE IS 25K TO 200K)</a:t>
            </a:r>
          </a:p>
          <a:p>
            <a:pPr marL="285750" lvl="0" indent="-285750">
              <a:buFont typeface="Wingdings" panose="05000000000000000000" pitchFamily="2" charset="2"/>
              <a:buChar char="v"/>
            </a:pPr>
            <a:r>
              <a:rPr lang="en-US" dirty="0"/>
              <a:t>Filtering the data based on 8 most common </a:t>
            </a:r>
            <a:r>
              <a:rPr lang="en-US" b="1" dirty="0"/>
              <a:t>Occupations</a:t>
            </a:r>
            <a:r>
              <a:rPr lang="en-US" dirty="0"/>
              <a:t> i.e. </a:t>
            </a:r>
          </a:p>
          <a:p>
            <a:endParaRPr lang="en-US" dirty="0"/>
          </a:p>
        </p:txBody>
      </p:sp>
      <p:sp>
        <p:nvSpPr>
          <p:cNvPr id="4" name="Title 3">
            <a:extLst>
              <a:ext uri="{FF2B5EF4-FFF2-40B4-BE49-F238E27FC236}">
                <a16:creationId xmlns:a16="http://schemas.microsoft.com/office/drawing/2014/main" id="{DDE4A722-BAB3-4EC7-984B-180971949455}"/>
              </a:ext>
            </a:extLst>
          </p:cNvPr>
          <p:cNvSpPr>
            <a:spLocks noGrp="1"/>
          </p:cNvSpPr>
          <p:nvPr>
            <p:ph type="title"/>
          </p:nvPr>
        </p:nvSpPr>
        <p:spPr/>
        <p:txBody>
          <a:bodyPr/>
          <a:lstStyle/>
          <a:p>
            <a:r>
              <a:rPr lang="en-US" dirty="0"/>
              <a:t>Data Cleaning</a:t>
            </a:r>
          </a:p>
        </p:txBody>
      </p:sp>
      <p:sp>
        <p:nvSpPr>
          <p:cNvPr id="7" name="Text Placeholder 2">
            <a:extLst>
              <a:ext uri="{FF2B5EF4-FFF2-40B4-BE49-F238E27FC236}">
                <a16:creationId xmlns:a16="http://schemas.microsoft.com/office/drawing/2014/main" id="{7138BEC6-F903-4EAB-B3B6-71D97F2DD43C}"/>
              </a:ext>
            </a:extLst>
          </p:cNvPr>
          <p:cNvSpPr txBox="1">
            <a:spLocks/>
          </p:cNvSpPr>
          <p:nvPr/>
        </p:nvSpPr>
        <p:spPr>
          <a:xfrm>
            <a:off x="875212" y="5003074"/>
            <a:ext cx="7080068" cy="1436573"/>
          </a:xfrm>
          <a:prstGeom prst="rect">
            <a:avLst/>
          </a:prstGeom>
        </p:spPr>
        <p:txBody>
          <a:bodyPr vert="horz" numCol="3"/>
          <a:lstStyle>
            <a:lvl1pPr marL="0" indent="0" algn="l" defTabSz="457200" rtl="0" eaLnBrk="1" latinLnBrk="0" hangingPunct="1">
              <a:spcBef>
                <a:spcPts val="0"/>
              </a:spcBef>
              <a:spcAft>
                <a:spcPts val="1200"/>
              </a:spcAft>
              <a:buFontTx/>
              <a:buNone/>
              <a:defRPr sz="1600" b="0" i="0" kern="1200">
                <a:solidFill>
                  <a:schemeClr val="tx1"/>
                </a:solidFill>
                <a:latin typeface="Arial"/>
                <a:ea typeface="+mn-ea"/>
                <a:cs typeface="Arial"/>
              </a:defRPr>
            </a:lvl1pPr>
            <a:lvl2pPr marL="457200" indent="0" algn="l" defTabSz="457200" rtl="0" eaLnBrk="1" latinLnBrk="0" hangingPunct="1">
              <a:spcBef>
                <a:spcPts val="0"/>
              </a:spcBef>
              <a:spcAft>
                <a:spcPts val="1200"/>
              </a:spcAft>
              <a:buFontTx/>
              <a:buNone/>
              <a:defRPr sz="1600" b="0" i="0" kern="1200">
                <a:solidFill>
                  <a:schemeClr val="tx1"/>
                </a:solidFill>
                <a:latin typeface="Arial"/>
                <a:ea typeface="+mn-ea"/>
                <a:cs typeface="Arial"/>
              </a:defRPr>
            </a:lvl2pPr>
            <a:lvl3pPr marL="914400" indent="0" algn="l" defTabSz="457200" rtl="0" eaLnBrk="1" latinLnBrk="0" hangingPunct="1">
              <a:spcBef>
                <a:spcPts val="0"/>
              </a:spcBef>
              <a:spcAft>
                <a:spcPts val="1200"/>
              </a:spcAft>
              <a:buFontTx/>
              <a:buNone/>
              <a:defRPr sz="1400" b="0" i="0" kern="1200" baseline="0">
                <a:solidFill>
                  <a:schemeClr val="tx1"/>
                </a:solidFill>
                <a:latin typeface="Arial"/>
                <a:ea typeface="+mn-ea"/>
                <a:cs typeface="Arial"/>
              </a:defRPr>
            </a:lvl3pPr>
            <a:lvl4pPr marL="1371600" indent="0" algn="l" defTabSz="457200" rtl="0" eaLnBrk="1" latinLnBrk="0" hangingPunct="1">
              <a:spcBef>
                <a:spcPts val="0"/>
              </a:spcBef>
              <a:spcAft>
                <a:spcPts val="1200"/>
              </a:spcAft>
              <a:buFontTx/>
              <a:buNone/>
              <a:defRPr sz="1200" b="0" i="0" kern="1200" baseline="0">
                <a:solidFill>
                  <a:schemeClr val="tx1"/>
                </a:solidFill>
                <a:latin typeface="Arial"/>
                <a:ea typeface="+mn-ea"/>
                <a:cs typeface="Arial"/>
              </a:defRPr>
            </a:lvl4pPr>
            <a:lvl5pPr marL="1828800" indent="0" algn="l" defTabSz="457200" rtl="0" eaLnBrk="1" latinLnBrk="0" hangingPunct="1">
              <a:spcBef>
                <a:spcPts val="0"/>
              </a:spcBef>
              <a:spcAft>
                <a:spcPts val="1200"/>
              </a:spcAft>
              <a:buFontTx/>
              <a:buNone/>
              <a:defRPr sz="1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Wingdings" panose="05000000000000000000" pitchFamily="2" charset="2"/>
              <a:buChar char="Ø"/>
            </a:pPr>
            <a:r>
              <a:rPr lang="en-US" dirty="0"/>
              <a:t>Engineering</a:t>
            </a:r>
          </a:p>
          <a:p>
            <a:pPr marL="285750" indent="-285750">
              <a:buFont typeface="Wingdings" panose="05000000000000000000" pitchFamily="2" charset="2"/>
              <a:buChar char="Ø"/>
            </a:pPr>
            <a:r>
              <a:rPr lang="en-US" dirty="0"/>
              <a:t>Management</a:t>
            </a:r>
          </a:p>
          <a:p>
            <a:pPr marL="285750" indent="-285750">
              <a:buFont typeface="Wingdings" panose="05000000000000000000" pitchFamily="2" charset="2"/>
              <a:buChar char="Ø"/>
            </a:pPr>
            <a:r>
              <a:rPr lang="en-US" dirty="0"/>
              <a:t>Executive</a:t>
            </a:r>
          </a:p>
          <a:p>
            <a:pPr marL="285750" indent="-285750">
              <a:buFont typeface="Wingdings" panose="05000000000000000000" pitchFamily="2" charset="2"/>
              <a:buChar char="Ø"/>
            </a:pPr>
            <a:r>
              <a:rPr lang="en-US" dirty="0"/>
              <a:t>Teacher</a:t>
            </a:r>
          </a:p>
          <a:p>
            <a:pPr marL="285750" indent="-285750">
              <a:buFont typeface="Wingdings" panose="05000000000000000000" pitchFamily="2" charset="2"/>
              <a:buChar char="Ø"/>
            </a:pPr>
            <a:r>
              <a:rPr lang="en-US" dirty="0"/>
              <a:t>Technician</a:t>
            </a:r>
          </a:p>
          <a:p>
            <a:pPr marL="285750" indent="-285750">
              <a:buFont typeface="Wingdings" panose="05000000000000000000" pitchFamily="2" charset="2"/>
              <a:buChar char="Ø"/>
            </a:pPr>
            <a:r>
              <a:rPr lang="en-US" dirty="0"/>
              <a:t>Accountant</a:t>
            </a:r>
          </a:p>
          <a:p>
            <a:pPr marL="285750" indent="-285750">
              <a:buFont typeface="Wingdings" panose="05000000000000000000" pitchFamily="2" charset="2"/>
              <a:buChar char="Ø"/>
            </a:pPr>
            <a:r>
              <a:rPr lang="en-US" dirty="0"/>
              <a:t>Developer</a:t>
            </a:r>
          </a:p>
          <a:p>
            <a:pPr marL="285750" indent="-285750">
              <a:buFont typeface="Wingdings" panose="05000000000000000000" pitchFamily="2" charset="2"/>
              <a:buChar char="Ø"/>
            </a:pPr>
            <a:r>
              <a:rPr lang="en-US" dirty="0"/>
              <a:t>Software</a:t>
            </a:r>
          </a:p>
        </p:txBody>
      </p:sp>
    </p:spTree>
    <p:extLst>
      <p:ext uri="{BB962C8B-B14F-4D97-AF65-F5344CB8AC3E}">
        <p14:creationId xmlns:p14="http://schemas.microsoft.com/office/powerpoint/2010/main" val="2845887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66113D-9328-47C4-AE51-13F37E46AA71}"/>
              </a:ext>
            </a:extLst>
          </p:cNvPr>
          <p:cNvSpPr>
            <a:spLocks noGrp="1"/>
          </p:cNvSpPr>
          <p:nvPr>
            <p:ph type="sldNum" sz="quarter" idx="13"/>
          </p:nvPr>
        </p:nvSpPr>
        <p:spPr/>
        <p:txBody>
          <a:bodyPr/>
          <a:lstStyle/>
          <a:p>
            <a:fld id="{12342C3A-DD85-7843-B416-BD52AB030D59}" type="slidenum">
              <a:rPr lang="en-US" smtClean="0"/>
              <a:pPr/>
              <a:t>12</a:t>
            </a:fld>
            <a:endParaRPr lang="en-US" dirty="0"/>
          </a:p>
        </p:txBody>
      </p:sp>
      <p:sp>
        <p:nvSpPr>
          <p:cNvPr id="3" name="Text Placeholder 2">
            <a:extLst>
              <a:ext uri="{FF2B5EF4-FFF2-40B4-BE49-F238E27FC236}">
                <a16:creationId xmlns:a16="http://schemas.microsoft.com/office/drawing/2014/main" id="{76FB1763-B179-4D98-B4AF-47DACE287789}"/>
              </a:ext>
            </a:extLst>
          </p:cNvPr>
          <p:cNvSpPr>
            <a:spLocks noGrp="1"/>
          </p:cNvSpPr>
          <p:nvPr>
            <p:ph type="body" sz="quarter" idx="12"/>
          </p:nvPr>
        </p:nvSpPr>
        <p:spPr/>
        <p:txBody>
          <a:bodyPr/>
          <a:lstStyle/>
          <a:p>
            <a:r>
              <a:rPr lang="en-US" dirty="0"/>
              <a:t>The H-1B dataset has 10 variables</a:t>
            </a:r>
          </a:p>
          <a:p>
            <a:endParaRPr lang="en-US" dirty="0"/>
          </a:p>
        </p:txBody>
      </p:sp>
      <p:sp>
        <p:nvSpPr>
          <p:cNvPr id="4" name="Title 3">
            <a:extLst>
              <a:ext uri="{FF2B5EF4-FFF2-40B4-BE49-F238E27FC236}">
                <a16:creationId xmlns:a16="http://schemas.microsoft.com/office/drawing/2014/main" id="{3C20883B-DD96-4822-9DDF-1FF8FDA3888D}"/>
              </a:ext>
            </a:extLst>
          </p:cNvPr>
          <p:cNvSpPr>
            <a:spLocks noGrp="1"/>
          </p:cNvSpPr>
          <p:nvPr>
            <p:ph type="title"/>
          </p:nvPr>
        </p:nvSpPr>
        <p:spPr/>
        <p:txBody>
          <a:bodyPr/>
          <a:lstStyle/>
          <a:p>
            <a:r>
              <a:rPr lang="en-US" dirty="0"/>
              <a:t>Data Summary </a:t>
            </a:r>
            <a:br>
              <a:rPr lang="en-US" dirty="0"/>
            </a:br>
            <a:endParaRPr lang="en-US" dirty="0"/>
          </a:p>
        </p:txBody>
      </p:sp>
      <p:pic>
        <p:nvPicPr>
          <p:cNvPr id="5" name="Picture 4">
            <a:extLst>
              <a:ext uri="{FF2B5EF4-FFF2-40B4-BE49-F238E27FC236}">
                <a16:creationId xmlns:a16="http://schemas.microsoft.com/office/drawing/2014/main" id="{D3F7059D-C4D7-4019-B35C-2B246498F2FA}"/>
              </a:ext>
            </a:extLst>
          </p:cNvPr>
          <p:cNvPicPr>
            <a:picLocks noChangeAspect="1"/>
          </p:cNvPicPr>
          <p:nvPr/>
        </p:nvPicPr>
        <p:blipFill>
          <a:blip r:embed="rId2"/>
          <a:stretch>
            <a:fillRect/>
          </a:stretch>
        </p:blipFill>
        <p:spPr>
          <a:xfrm>
            <a:off x="365761" y="1680229"/>
            <a:ext cx="6557553" cy="3776601"/>
          </a:xfrm>
          <a:prstGeom prst="rect">
            <a:avLst/>
          </a:prstGeom>
        </p:spPr>
      </p:pic>
    </p:spTree>
    <p:extLst>
      <p:ext uri="{BB962C8B-B14F-4D97-AF65-F5344CB8AC3E}">
        <p14:creationId xmlns:p14="http://schemas.microsoft.com/office/powerpoint/2010/main" val="3211490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5651BA-A048-4150-8ED8-A58AC26BE99A}"/>
              </a:ext>
            </a:extLst>
          </p:cNvPr>
          <p:cNvSpPr>
            <a:spLocks noGrp="1"/>
          </p:cNvSpPr>
          <p:nvPr>
            <p:ph type="sldNum" sz="quarter" idx="13"/>
          </p:nvPr>
        </p:nvSpPr>
        <p:spPr/>
        <p:txBody>
          <a:bodyPr/>
          <a:lstStyle/>
          <a:p>
            <a:fld id="{12342C3A-DD85-7843-B416-BD52AB030D59}" type="slidenum">
              <a:rPr lang="en-US" smtClean="0"/>
              <a:pPr/>
              <a:t>13</a:t>
            </a:fld>
            <a:endParaRPr lang="en-US" dirty="0"/>
          </a:p>
        </p:txBody>
      </p:sp>
      <p:sp>
        <p:nvSpPr>
          <p:cNvPr id="4" name="Title 3">
            <a:extLst>
              <a:ext uri="{FF2B5EF4-FFF2-40B4-BE49-F238E27FC236}">
                <a16:creationId xmlns:a16="http://schemas.microsoft.com/office/drawing/2014/main" id="{4C75342A-1E5F-4B16-902C-1933CAE44F39}"/>
              </a:ext>
            </a:extLst>
          </p:cNvPr>
          <p:cNvSpPr>
            <a:spLocks noGrp="1"/>
          </p:cNvSpPr>
          <p:nvPr>
            <p:ph type="title"/>
          </p:nvPr>
        </p:nvSpPr>
        <p:spPr/>
        <p:txBody>
          <a:bodyPr/>
          <a:lstStyle/>
          <a:p>
            <a:r>
              <a:rPr lang="en-US" dirty="0"/>
              <a:t>Data Visualization</a:t>
            </a:r>
          </a:p>
        </p:txBody>
      </p:sp>
      <p:pic>
        <p:nvPicPr>
          <p:cNvPr id="5" name="Picture">
            <a:extLst>
              <a:ext uri="{FF2B5EF4-FFF2-40B4-BE49-F238E27FC236}">
                <a16:creationId xmlns:a16="http://schemas.microsoft.com/office/drawing/2014/main" id="{EE6E74FE-BF34-4DE4-A295-B92B47754493}"/>
              </a:ext>
            </a:extLst>
          </p:cNvPr>
          <p:cNvPicPr/>
          <p:nvPr/>
        </p:nvPicPr>
        <p:blipFill>
          <a:blip r:embed="rId2"/>
          <a:stretch>
            <a:fillRect/>
          </a:stretch>
        </p:blipFill>
        <p:spPr bwMode="auto">
          <a:xfrm>
            <a:off x="627018" y="1175657"/>
            <a:ext cx="7303340" cy="4820194"/>
          </a:xfrm>
          <a:prstGeom prst="rect">
            <a:avLst/>
          </a:prstGeom>
          <a:noFill/>
          <a:ln w="9525">
            <a:noFill/>
            <a:headEnd/>
            <a:tailEnd/>
          </a:ln>
        </p:spPr>
      </p:pic>
    </p:spTree>
    <p:extLst>
      <p:ext uri="{BB962C8B-B14F-4D97-AF65-F5344CB8AC3E}">
        <p14:creationId xmlns:p14="http://schemas.microsoft.com/office/powerpoint/2010/main" val="222169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183FA2-CC17-4ADF-819D-17CE5B1D1B03}"/>
              </a:ext>
            </a:extLst>
          </p:cNvPr>
          <p:cNvSpPr>
            <a:spLocks noGrp="1"/>
          </p:cNvSpPr>
          <p:nvPr>
            <p:ph type="sldNum" sz="quarter" idx="13"/>
          </p:nvPr>
        </p:nvSpPr>
        <p:spPr/>
        <p:txBody>
          <a:bodyPr/>
          <a:lstStyle/>
          <a:p>
            <a:fld id="{12342C3A-DD85-7843-B416-BD52AB030D59}" type="slidenum">
              <a:rPr lang="en-US" smtClean="0"/>
              <a:pPr/>
              <a:t>14</a:t>
            </a:fld>
            <a:endParaRPr lang="en-US" dirty="0"/>
          </a:p>
        </p:txBody>
      </p:sp>
      <p:pic>
        <p:nvPicPr>
          <p:cNvPr id="5" name="Picture">
            <a:extLst>
              <a:ext uri="{FF2B5EF4-FFF2-40B4-BE49-F238E27FC236}">
                <a16:creationId xmlns:a16="http://schemas.microsoft.com/office/drawing/2014/main" id="{EE72223B-74A9-49DF-8A81-C0CBE4E603E2}"/>
              </a:ext>
            </a:extLst>
          </p:cNvPr>
          <p:cNvPicPr/>
          <p:nvPr/>
        </p:nvPicPr>
        <p:blipFill>
          <a:blip r:embed="rId2"/>
          <a:stretch>
            <a:fillRect/>
          </a:stretch>
        </p:blipFill>
        <p:spPr bwMode="auto">
          <a:xfrm>
            <a:off x="404949" y="561704"/>
            <a:ext cx="8141402" cy="5564776"/>
          </a:xfrm>
          <a:prstGeom prst="rect">
            <a:avLst/>
          </a:prstGeom>
          <a:noFill/>
          <a:ln w="9525">
            <a:noFill/>
            <a:headEnd/>
            <a:tailEnd/>
          </a:ln>
        </p:spPr>
      </p:pic>
    </p:spTree>
    <p:extLst>
      <p:ext uri="{BB962C8B-B14F-4D97-AF65-F5344CB8AC3E}">
        <p14:creationId xmlns:p14="http://schemas.microsoft.com/office/powerpoint/2010/main" val="2104213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8EAAC6-CC8D-49F0-A9E5-A1D8759A8EC8}"/>
              </a:ext>
            </a:extLst>
          </p:cNvPr>
          <p:cNvSpPr>
            <a:spLocks noGrp="1"/>
          </p:cNvSpPr>
          <p:nvPr>
            <p:ph type="sldNum" sz="quarter" idx="12"/>
          </p:nvPr>
        </p:nvSpPr>
        <p:spPr/>
        <p:txBody>
          <a:bodyPr/>
          <a:lstStyle/>
          <a:p>
            <a:fld id="{61B6AAC7-DAB4-1741-B74B-BE8F0FF3A325}" type="slidenum">
              <a:rPr lang="en-US" smtClean="0"/>
              <a:t>15</a:t>
            </a:fld>
            <a:endParaRPr lang="en-US"/>
          </a:p>
        </p:txBody>
      </p:sp>
      <p:pic>
        <p:nvPicPr>
          <p:cNvPr id="6" name="Picture 5" descr="A picture containing writing implement, stationary, pencil&#10;&#10;Description automatically generated">
            <a:extLst>
              <a:ext uri="{FF2B5EF4-FFF2-40B4-BE49-F238E27FC236}">
                <a16:creationId xmlns:a16="http://schemas.microsoft.com/office/drawing/2014/main" id="{3325B395-D855-4A93-800C-8EFBC18E9667}"/>
              </a:ext>
            </a:extLst>
          </p:cNvPr>
          <p:cNvPicPr/>
          <p:nvPr/>
        </p:nvPicPr>
        <p:blipFill>
          <a:blip r:embed="rId2">
            <a:extLst>
              <a:ext uri="{28A0092B-C50C-407E-A947-70E740481C1C}">
                <a14:useLocalDpi xmlns:a14="http://schemas.microsoft.com/office/drawing/2010/main" val="0"/>
              </a:ext>
            </a:extLst>
          </a:blip>
          <a:stretch>
            <a:fillRect/>
          </a:stretch>
        </p:blipFill>
        <p:spPr>
          <a:xfrm>
            <a:off x="444137" y="391886"/>
            <a:ext cx="7837714" cy="5891348"/>
          </a:xfrm>
          <a:prstGeom prst="rect">
            <a:avLst/>
          </a:prstGeom>
        </p:spPr>
      </p:pic>
    </p:spTree>
    <p:extLst>
      <p:ext uri="{BB962C8B-B14F-4D97-AF65-F5344CB8AC3E}">
        <p14:creationId xmlns:p14="http://schemas.microsoft.com/office/powerpoint/2010/main" val="1677354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8EAAC6-CC8D-49F0-A9E5-A1D8759A8EC8}"/>
              </a:ext>
            </a:extLst>
          </p:cNvPr>
          <p:cNvSpPr>
            <a:spLocks noGrp="1"/>
          </p:cNvSpPr>
          <p:nvPr>
            <p:ph type="sldNum" sz="quarter" idx="12"/>
          </p:nvPr>
        </p:nvSpPr>
        <p:spPr/>
        <p:txBody>
          <a:bodyPr/>
          <a:lstStyle/>
          <a:p>
            <a:fld id="{61B6AAC7-DAB4-1741-B74B-BE8F0FF3A325}" type="slidenum">
              <a:rPr lang="en-US" smtClean="0"/>
              <a:t>16</a:t>
            </a:fld>
            <a:endParaRPr lang="en-US"/>
          </a:p>
        </p:txBody>
      </p:sp>
      <p:pic>
        <p:nvPicPr>
          <p:cNvPr id="5" name="Picture">
            <a:extLst>
              <a:ext uri="{FF2B5EF4-FFF2-40B4-BE49-F238E27FC236}">
                <a16:creationId xmlns:a16="http://schemas.microsoft.com/office/drawing/2014/main" id="{76F9B85C-4EC1-4125-ADC3-FC16C6675B6B}"/>
              </a:ext>
            </a:extLst>
          </p:cNvPr>
          <p:cNvPicPr/>
          <p:nvPr/>
        </p:nvPicPr>
        <p:blipFill>
          <a:blip r:embed="rId2"/>
          <a:stretch>
            <a:fillRect/>
          </a:stretch>
        </p:blipFill>
        <p:spPr bwMode="auto">
          <a:xfrm>
            <a:off x="418010" y="640080"/>
            <a:ext cx="7968343" cy="5538651"/>
          </a:xfrm>
          <a:prstGeom prst="rect">
            <a:avLst/>
          </a:prstGeom>
          <a:noFill/>
          <a:ln w="9525">
            <a:noFill/>
            <a:headEnd/>
            <a:tailEnd/>
          </a:ln>
        </p:spPr>
      </p:pic>
    </p:spTree>
    <p:extLst>
      <p:ext uri="{BB962C8B-B14F-4D97-AF65-F5344CB8AC3E}">
        <p14:creationId xmlns:p14="http://schemas.microsoft.com/office/powerpoint/2010/main" val="1017460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8EAAC6-CC8D-49F0-A9E5-A1D8759A8EC8}"/>
              </a:ext>
            </a:extLst>
          </p:cNvPr>
          <p:cNvSpPr>
            <a:spLocks noGrp="1"/>
          </p:cNvSpPr>
          <p:nvPr>
            <p:ph type="sldNum" sz="quarter" idx="12"/>
          </p:nvPr>
        </p:nvSpPr>
        <p:spPr/>
        <p:txBody>
          <a:bodyPr/>
          <a:lstStyle/>
          <a:p>
            <a:fld id="{61B6AAC7-DAB4-1741-B74B-BE8F0FF3A325}" type="slidenum">
              <a:rPr lang="en-US" smtClean="0"/>
              <a:t>17</a:t>
            </a:fld>
            <a:endParaRPr lang="en-US"/>
          </a:p>
        </p:txBody>
      </p:sp>
      <p:pic>
        <p:nvPicPr>
          <p:cNvPr id="3" name="Picture">
            <a:extLst>
              <a:ext uri="{FF2B5EF4-FFF2-40B4-BE49-F238E27FC236}">
                <a16:creationId xmlns:a16="http://schemas.microsoft.com/office/drawing/2014/main" id="{1C695C5B-DE5A-475A-9839-36761C7A5340}"/>
              </a:ext>
            </a:extLst>
          </p:cNvPr>
          <p:cNvPicPr/>
          <p:nvPr/>
        </p:nvPicPr>
        <p:blipFill>
          <a:blip r:embed="rId2"/>
          <a:stretch>
            <a:fillRect/>
          </a:stretch>
        </p:blipFill>
        <p:spPr bwMode="auto">
          <a:xfrm>
            <a:off x="574766" y="822960"/>
            <a:ext cx="7667897" cy="5251269"/>
          </a:xfrm>
          <a:prstGeom prst="rect">
            <a:avLst/>
          </a:prstGeom>
          <a:noFill/>
          <a:ln w="9525">
            <a:noFill/>
            <a:headEnd/>
            <a:tailEnd/>
          </a:ln>
        </p:spPr>
      </p:pic>
    </p:spTree>
    <p:extLst>
      <p:ext uri="{BB962C8B-B14F-4D97-AF65-F5344CB8AC3E}">
        <p14:creationId xmlns:p14="http://schemas.microsoft.com/office/powerpoint/2010/main" val="2804846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8EAAC6-CC8D-49F0-A9E5-A1D8759A8EC8}"/>
              </a:ext>
            </a:extLst>
          </p:cNvPr>
          <p:cNvSpPr>
            <a:spLocks noGrp="1"/>
          </p:cNvSpPr>
          <p:nvPr>
            <p:ph type="sldNum" sz="quarter" idx="12"/>
          </p:nvPr>
        </p:nvSpPr>
        <p:spPr/>
        <p:txBody>
          <a:bodyPr/>
          <a:lstStyle/>
          <a:p>
            <a:fld id="{61B6AAC7-DAB4-1741-B74B-BE8F0FF3A325}" type="slidenum">
              <a:rPr lang="en-US" smtClean="0"/>
              <a:t>18</a:t>
            </a:fld>
            <a:endParaRPr lang="en-US"/>
          </a:p>
        </p:txBody>
      </p:sp>
      <p:pic>
        <p:nvPicPr>
          <p:cNvPr id="3" name="Picture">
            <a:extLst>
              <a:ext uri="{FF2B5EF4-FFF2-40B4-BE49-F238E27FC236}">
                <a16:creationId xmlns:a16="http://schemas.microsoft.com/office/drawing/2014/main" id="{C31E12CA-B03D-46F5-92BD-E845B1E024DB}"/>
              </a:ext>
            </a:extLst>
          </p:cNvPr>
          <p:cNvPicPr/>
          <p:nvPr/>
        </p:nvPicPr>
        <p:blipFill>
          <a:blip r:embed="rId2"/>
          <a:stretch>
            <a:fillRect/>
          </a:stretch>
        </p:blipFill>
        <p:spPr bwMode="auto">
          <a:xfrm>
            <a:off x="770709" y="783771"/>
            <a:ext cx="7471954" cy="5303520"/>
          </a:xfrm>
          <a:prstGeom prst="rect">
            <a:avLst/>
          </a:prstGeom>
          <a:noFill/>
          <a:ln w="9525">
            <a:noFill/>
            <a:headEnd/>
            <a:tailEnd/>
          </a:ln>
        </p:spPr>
      </p:pic>
    </p:spTree>
    <p:extLst>
      <p:ext uri="{BB962C8B-B14F-4D97-AF65-F5344CB8AC3E}">
        <p14:creationId xmlns:p14="http://schemas.microsoft.com/office/powerpoint/2010/main" val="2866382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495361-2E98-47B2-B831-8D8967E02713}"/>
              </a:ext>
            </a:extLst>
          </p:cNvPr>
          <p:cNvSpPr>
            <a:spLocks noGrp="1"/>
          </p:cNvSpPr>
          <p:nvPr>
            <p:ph type="body" sz="quarter" idx="28"/>
          </p:nvPr>
        </p:nvSpPr>
        <p:spPr>
          <a:xfrm>
            <a:off x="239485" y="1423851"/>
            <a:ext cx="2725783" cy="4220391"/>
          </a:xfrm>
          <a:prstGeom prst="rect">
            <a:avLst/>
          </a:prstGeom>
        </p:spPr>
        <p:txBody>
          <a:bodyPr>
            <a:normAutofit/>
          </a:bodyPr>
          <a:lstStyle/>
          <a:p>
            <a:pPr marL="285750" indent="-285750">
              <a:buFont typeface="Wingdings" panose="05000000000000000000" pitchFamily="2" charset="2"/>
              <a:buChar char="v"/>
            </a:pPr>
            <a:r>
              <a:rPr lang="en-US" sz="1400" dirty="0"/>
              <a:t>Factorizing data to convert string to factors.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sz="1400" dirty="0"/>
              <a:t>Dividing the data into training and test set:</a:t>
            </a:r>
          </a:p>
          <a:p>
            <a:pPr lvl="1"/>
            <a:r>
              <a:rPr lang="en-US" sz="1400" dirty="0"/>
              <a:t> 70% of random data is training data.</a:t>
            </a:r>
          </a:p>
          <a:p>
            <a:pPr lvl="1"/>
            <a:r>
              <a:rPr lang="en-US" sz="1400" dirty="0"/>
              <a:t>30% of random data is test data.</a:t>
            </a:r>
          </a:p>
          <a:p>
            <a:pPr marL="285750" indent="-285750">
              <a:buFont typeface="Wingdings" panose="05000000000000000000" pitchFamily="2" charset="2"/>
              <a:buChar char="v"/>
            </a:pPr>
            <a:endParaRPr lang="en-US" dirty="0"/>
          </a:p>
        </p:txBody>
      </p:sp>
      <p:pic>
        <p:nvPicPr>
          <p:cNvPr id="5" name="Picture 4">
            <a:extLst>
              <a:ext uri="{FF2B5EF4-FFF2-40B4-BE49-F238E27FC236}">
                <a16:creationId xmlns:a16="http://schemas.microsoft.com/office/drawing/2014/main" id="{6AF48C28-A842-44FA-8D50-DEB2BEFC8EFE}"/>
              </a:ext>
            </a:extLst>
          </p:cNvPr>
          <p:cNvPicPr>
            <a:picLocks noChangeAspect="1"/>
          </p:cNvPicPr>
          <p:nvPr/>
        </p:nvPicPr>
        <p:blipFill rotWithShape="1">
          <a:blip r:embed="rId2"/>
          <a:srcRect b="8041"/>
          <a:stretch/>
        </p:blipFill>
        <p:spPr>
          <a:xfrm>
            <a:off x="2663372" y="1776906"/>
            <a:ext cx="6241143" cy="23901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itle 2">
            <a:extLst>
              <a:ext uri="{FF2B5EF4-FFF2-40B4-BE49-F238E27FC236}">
                <a16:creationId xmlns:a16="http://schemas.microsoft.com/office/drawing/2014/main" id="{E5C5B4B2-16E7-475B-9D30-1B5BE62049B2}"/>
              </a:ext>
            </a:extLst>
          </p:cNvPr>
          <p:cNvSpPr>
            <a:spLocks noGrp="1"/>
          </p:cNvSpPr>
          <p:nvPr>
            <p:ph type="title"/>
          </p:nvPr>
        </p:nvSpPr>
        <p:spPr>
          <a:xfrm>
            <a:off x="227013" y="418353"/>
            <a:ext cx="7303340" cy="657412"/>
          </a:xfrm>
          <a:prstGeom prst="rect">
            <a:avLst/>
          </a:prstGeom>
        </p:spPr>
        <p:txBody>
          <a:bodyPr>
            <a:normAutofit/>
          </a:bodyPr>
          <a:lstStyle/>
          <a:p>
            <a:r>
              <a:rPr lang="en-US" dirty="0"/>
              <a:t>Preparing data before applying Models</a:t>
            </a:r>
          </a:p>
        </p:txBody>
      </p:sp>
      <p:sp>
        <p:nvSpPr>
          <p:cNvPr id="4" name="Slide Number Placeholder 3">
            <a:extLst>
              <a:ext uri="{FF2B5EF4-FFF2-40B4-BE49-F238E27FC236}">
                <a16:creationId xmlns:a16="http://schemas.microsoft.com/office/drawing/2014/main" id="{6EDE0F8B-B99B-48FA-98BB-7C515CEF2B8B}"/>
              </a:ext>
            </a:extLst>
          </p:cNvPr>
          <p:cNvSpPr>
            <a:spLocks noGrp="1"/>
          </p:cNvSpPr>
          <p:nvPr>
            <p:ph type="sldNum" sz="quarter" idx="30"/>
          </p:nvPr>
        </p:nvSpPr>
        <p:spPr>
          <a:xfrm>
            <a:off x="8546351" y="6460940"/>
            <a:ext cx="476623" cy="365125"/>
          </a:xfrm>
          <a:prstGeom prst="rect">
            <a:avLst/>
          </a:prstGeom>
        </p:spPr>
        <p:txBody>
          <a:bodyPr anchor="ctr">
            <a:normAutofit/>
          </a:bodyPr>
          <a:lstStyle/>
          <a:p>
            <a:pPr>
              <a:spcAft>
                <a:spcPts val="600"/>
              </a:spcAft>
            </a:pPr>
            <a:fld id="{12342C3A-DD85-7843-B416-BD52AB030D59}" type="slidenum">
              <a:rPr lang="en-US" smtClean="0"/>
              <a:pPr>
                <a:spcAft>
                  <a:spcPts val="600"/>
                </a:spcAft>
              </a:pPr>
              <a:t>19</a:t>
            </a:fld>
            <a:endParaRPr lang="en-US"/>
          </a:p>
        </p:txBody>
      </p:sp>
      <p:pic>
        <p:nvPicPr>
          <p:cNvPr id="7" name="Picture 6" descr="A screenshot of a cell phone&#10;&#10;Description automatically generated">
            <a:extLst>
              <a:ext uri="{FF2B5EF4-FFF2-40B4-BE49-F238E27FC236}">
                <a16:creationId xmlns:a16="http://schemas.microsoft.com/office/drawing/2014/main" id="{896050FF-A33B-4DF9-B47F-38A50DABC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10" y="4394080"/>
            <a:ext cx="5174524" cy="1839831"/>
          </a:xfrm>
          <a:prstGeom prst="rect">
            <a:avLst/>
          </a:prstGeom>
        </p:spPr>
      </p:pic>
    </p:spTree>
    <p:extLst>
      <p:ext uri="{BB962C8B-B14F-4D97-AF65-F5344CB8AC3E}">
        <p14:creationId xmlns:p14="http://schemas.microsoft.com/office/powerpoint/2010/main" val="3232216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AF38AF-8646-2646-A948-E8168A75F8D5}"/>
              </a:ext>
            </a:extLst>
          </p:cNvPr>
          <p:cNvSpPr txBox="1"/>
          <p:nvPr/>
        </p:nvSpPr>
        <p:spPr>
          <a:xfrm>
            <a:off x="3445329" y="1063811"/>
            <a:ext cx="2253343" cy="507831"/>
          </a:xfrm>
          <a:prstGeom prst="rect">
            <a:avLst/>
          </a:prstGeom>
          <a:noFill/>
        </p:spPr>
        <p:txBody>
          <a:bodyPr wrap="square" rtlCol="0">
            <a:spAutoFit/>
          </a:bodyPr>
          <a:lstStyle/>
          <a:p>
            <a:r>
              <a:rPr lang="en-US" altLang="zh-CN" sz="2700" b="1" dirty="0"/>
              <a:t>Team</a:t>
            </a:r>
            <a:r>
              <a:rPr lang="zh-CN" altLang="en-US" sz="2700" b="1" dirty="0"/>
              <a:t> </a:t>
            </a:r>
            <a:r>
              <a:rPr lang="en-US" altLang="zh-CN" sz="2700" b="1" dirty="0"/>
              <a:t>Pictures</a:t>
            </a:r>
            <a:endParaRPr lang="en-US" sz="2700" b="1" dirty="0"/>
          </a:p>
        </p:txBody>
      </p:sp>
      <p:pic>
        <p:nvPicPr>
          <p:cNvPr id="7" name="Picture 6">
            <a:extLst>
              <a:ext uri="{FF2B5EF4-FFF2-40B4-BE49-F238E27FC236}">
                <a16:creationId xmlns:a16="http://schemas.microsoft.com/office/drawing/2014/main" id="{73A3E446-B8C4-4738-993B-68F067C010FB}"/>
              </a:ext>
            </a:extLst>
          </p:cNvPr>
          <p:cNvPicPr>
            <a:picLocks noChangeAspect="1"/>
          </p:cNvPicPr>
          <p:nvPr/>
        </p:nvPicPr>
        <p:blipFill rotWithShape="1">
          <a:blip r:embed="rId2"/>
          <a:srcRect l="51867" r="25847"/>
          <a:stretch/>
        </p:blipFill>
        <p:spPr>
          <a:xfrm>
            <a:off x="3453974" y="2100295"/>
            <a:ext cx="2295430" cy="238504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6" name="TextBox 15">
            <a:extLst>
              <a:ext uri="{FF2B5EF4-FFF2-40B4-BE49-F238E27FC236}">
                <a16:creationId xmlns:a16="http://schemas.microsoft.com/office/drawing/2014/main" id="{560C7F3C-8403-4103-9534-5213F323EA89}"/>
              </a:ext>
            </a:extLst>
          </p:cNvPr>
          <p:cNvSpPr txBox="1"/>
          <p:nvPr/>
        </p:nvSpPr>
        <p:spPr>
          <a:xfrm>
            <a:off x="3882173" y="4778253"/>
            <a:ext cx="1816499" cy="923330"/>
          </a:xfrm>
          <a:prstGeom prst="rect">
            <a:avLst/>
          </a:prstGeom>
          <a:noFill/>
        </p:spPr>
        <p:txBody>
          <a:bodyPr wrap="square" rtlCol="0">
            <a:spAutoFit/>
          </a:bodyPr>
          <a:lstStyle/>
          <a:p>
            <a:r>
              <a:rPr lang="en-US" dirty="0"/>
              <a:t>Sumit Gupta</a:t>
            </a:r>
          </a:p>
          <a:p>
            <a:r>
              <a:rPr lang="en-US" dirty="0"/>
              <a:t>10441745</a:t>
            </a:r>
          </a:p>
          <a:p>
            <a:r>
              <a:rPr lang="en-US" dirty="0"/>
              <a:t>Fall 18 MSCS</a:t>
            </a:r>
          </a:p>
        </p:txBody>
      </p:sp>
    </p:spTree>
    <p:extLst>
      <p:ext uri="{BB962C8B-B14F-4D97-AF65-F5344CB8AC3E}">
        <p14:creationId xmlns:p14="http://schemas.microsoft.com/office/powerpoint/2010/main" val="3015195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5BCAA1-70E0-4FC6-8794-13CFFC446EA5}"/>
              </a:ext>
            </a:extLst>
          </p:cNvPr>
          <p:cNvSpPr>
            <a:spLocks noGrp="1"/>
          </p:cNvSpPr>
          <p:nvPr>
            <p:ph type="sldNum" sz="quarter" idx="14"/>
          </p:nvPr>
        </p:nvSpPr>
        <p:spPr/>
        <p:txBody>
          <a:bodyPr/>
          <a:lstStyle/>
          <a:p>
            <a:fld id="{12342C3A-DD85-7843-B416-BD52AB030D59}" type="slidenum">
              <a:rPr lang="en-US" smtClean="0"/>
              <a:pPr/>
              <a:t>20</a:t>
            </a:fld>
            <a:endParaRPr lang="en-US" dirty="0"/>
          </a:p>
        </p:txBody>
      </p:sp>
      <p:sp>
        <p:nvSpPr>
          <p:cNvPr id="3" name="Text Placeholder 2">
            <a:extLst>
              <a:ext uri="{FF2B5EF4-FFF2-40B4-BE49-F238E27FC236}">
                <a16:creationId xmlns:a16="http://schemas.microsoft.com/office/drawing/2014/main" id="{291AEA49-1AB6-4047-A092-C5F4C8FC992D}"/>
              </a:ext>
            </a:extLst>
          </p:cNvPr>
          <p:cNvSpPr>
            <a:spLocks noGrp="1"/>
          </p:cNvSpPr>
          <p:nvPr>
            <p:ph type="body" sz="quarter" idx="12"/>
          </p:nvPr>
        </p:nvSpPr>
        <p:spPr>
          <a:xfrm>
            <a:off x="227013" y="1709351"/>
            <a:ext cx="8319338" cy="4384542"/>
          </a:xfrm>
        </p:spPr>
        <p:txBody>
          <a:bodyPr/>
          <a:lstStyle/>
          <a:p>
            <a:pPr marL="0" indent="0">
              <a:buNone/>
            </a:pPr>
            <a:r>
              <a:rPr lang="en" sz="2000" dirty="0">
                <a:solidFill>
                  <a:srgbClr val="222222"/>
                </a:solidFill>
                <a:highlight>
                  <a:srgbClr val="FFFFFF"/>
                </a:highlight>
                <a:latin typeface="Arial" panose="020B0604020202020204" pitchFamily="34" charset="0"/>
                <a:ea typeface="Times New Roman"/>
                <a:cs typeface="Arial" panose="020B0604020202020204" pitchFamily="34" charset="0"/>
                <a:sym typeface="Times New Roman"/>
              </a:rPr>
              <a:t>In machine learning, </a:t>
            </a:r>
            <a:r>
              <a:rPr lang="en" sz="2000" dirty="0">
                <a:solidFill>
                  <a:srgbClr val="222222"/>
                </a:solidFill>
                <a:latin typeface="Arial" panose="020B0604020202020204" pitchFamily="34" charset="0"/>
                <a:ea typeface="Times New Roman"/>
                <a:cs typeface="Arial" panose="020B0604020202020204" pitchFamily="34" charset="0"/>
                <a:sym typeface="Times New Roman"/>
              </a:rPr>
              <a:t>Naive Bayes classifiers</a:t>
            </a:r>
            <a:r>
              <a:rPr lang="en" sz="2000" dirty="0">
                <a:solidFill>
                  <a:srgbClr val="222222"/>
                </a:solidFill>
                <a:highlight>
                  <a:srgbClr val="FFFFFF"/>
                </a:highlight>
                <a:latin typeface="Arial" panose="020B0604020202020204" pitchFamily="34" charset="0"/>
                <a:ea typeface="Times New Roman"/>
                <a:cs typeface="Arial" panose="020B0604020202020204" pitchFamily="34" charset="0"/>
                <a:sym typeface="Times New Roman"/>
              </a:rPr>
              <a:t> are a family of simple "</a:t>
            </a:r>
            <a:r>
              <a:rPr lang="en" sz="2000" b="1" dirty="0">
                <a:solidFill>
                  <a:srgbClr val="222222"/>
                </a:solidFill>
                <a:latin typeface="Arial" panose="020B0604020202020204" pitchFamily="34" charset="0"/>
                <a:ea typeface="Times New Roman"/>
                <a:cs typeface="Arial" panose="020B0604020202020204" pitchFamily="34" charset="0"/>
                <a:sym typeface="Times New Roman"/>
              </a:rPr>
              <a:t>probabilistic classifier</a:t>
            </a:r>
            <a:r>
              <a:rPr lang="en" sz="2000" dirty="0">
                <a:solidFill>
                  <a:srgbClr val="222222"/>
                </a:solidFill>
                <a:highlight>
                  <a:srgbClr val="FFFFFF"/>
                </a:highlight>
                <a:latin typeface="Arial" panose="020B0604020202020204" pitchFamily="34" charset="0"/>
                <a:ea typeface="Times New Roman"/>
                <a:cs typeface="Arial" panose="020B0604020202020204" pitchFamily="34" charset="0"/>
                <a:sym typeface="Times New Roman"/>
              </a:rPr>
              <a:t>" based on applying </a:t>
            </a:r>
            <a:r>
              <a:rPr lang="en" sz="2000" dirty="0">
                <a:solidFill>
                  <a:srgbClr val="222222"/>
                </a:solidFill>
                <a:latin typeface="Arial" panose="020B0604020202020204" pitchFamily="34" charset="0"/>
                <a:ea typeface="Times New Roman"/>
                <a:cs typeface="Arial" panose="020B0604020202020204" pitchFamily="34" charset="0"/>
                <a:sym typeface="Times New Roman"/>
              </a:rPr>
              <a:t>Bayes’ Theorem </a:t>
            </a:r>
            <a:r>
              <a:rPr lang="en" sz="2000" dirty="0">
                <a:solidFill>
                  <a:srgbClr val="222222"/>
                </a:solidFill>
                <a:highlight>
                  <a:srgbClr val="FFFFFF"/>
                </a:highlight>
                <a:latin typeface="Arial" panose="020B0604020202020204" pitchFamily="34" charset="0"/>
                <a:ea typeface="Times New Roman"/>
                <a:cs typeface="Arial" panose="020B0604020202020204" pitchFamily="34" charset="0"/>
                <a:sym typeface="Times New Roman"/>
              </a:rPr>
              <a:t>with strong (naive) </a:t>
            </a:r>
            <a:r>
              <a:rPr lang="en" sz="2000" dirty="0">
                <a:solidFill>
                  <a:srgbClr val="222222"/>
                </a:solidFill>
                <a:latin typeface="Arial" panose="020B0604020202020204" pitchFamily="34" charset="0"/>
                <a:ea typeface="Times New Roman"/>
                <a:cs typeface="Arial" panose="020B0604020202020204" pitchFamily="34" charset="0"/>
                <a:sym typeface="Times New Roman"/>
              </a:rPr>
              <a:t>independence</a:t>
            </a:r>
            <a:r>
              <a:rPr lang="en" sz="2000" dirty="0">
                <a:solidFill>
                  <a:srgbClr val="222222"/>
                </a:solidFill>
                <a:highlight>
                  <a:srgbClr val="FFFFFF"/>
                </a:highlight>
                <a:latin typeface="Arial" panose="020B0604020202020204" pitchFamily="34" charset="0"/>
                <a:ea typeface="Times New Roman"/>
                <a:cs typeface="Arial" panose="020B0604020202020204" pitchFamily="34" charset="0"/>
                <a:sym typeface="Times New Roman"/>
              </a:rPr>
              <a:t> assumptions between the features</a:t>
            </a:r>
            <a:endParaRPr lang="en-US" sz="2000" dirty="0">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ACDB6546-1060-4C94-BBC2-7B360F383861}"/>
              </a:ext>
            </a:extLst>
          </p:cNvPr>
          <p:cNvSpPr>
            <a:spLocks noGrp="1"/>
          </p:cNvSpPr>
          <p:nvPr>
            <p:ph type="title"/>
          </p:nvPr>
        </p:nvSpPr>
        <p:spPr>
          <a:xfrm>
            <a:off x="227013" y="418353"/>
            <a:ext cx="7303340" cy="809556"/>
          </a:xfrm>
        </p:spPr>
        <p:txBody>
          <a:bodyPr/>
          <a:lstStyle/>
          <a:p>
            <a:r>
              <a:rPr lang="en-US" dirty="0"/>
              <a:t>Naive Bayes classifier</a:t>
            </a:r>
            <a:br>
              <a:rPr lang="en-US" b="0" dirty="0"/>
            </a:br>
            <a:endParaRPr lang="en-US" dirty="0"/>
          </a:p>
        </p:txBody>
      </p:sp>
      <p:pic>
        <p:nvPicPr>
          <p:cNvPr id="6" name="Google Shape;314;p37">
            <a:extLst>
              <a:ext uri="{FF2B5EF4-FFF2-40B4-BE49-F238E27FC236}">
                <a16:creationId xmlns:a16="http://schemas.microsoft.com/office/drawing/2014/main" id="{4FB91673-F070-461B-9F9F-BFA27FD51A25}"/>
              </a:ext>
            </a:extLst>
          </p:cNvPr>
          <p:cNvPicPr preferRelativeResize="0"/>
          <p:nvPr/>
        </p:nvPicPr>
        <p:blipFill>
          <a:blip r:embed="rId3">
            <a:alphaModFix amt="70000"/>
          </a:blip>
          <a:stretch>
            <a:fillRect/>
          </a:stretch>
        </p:blipFill>
        <p:spPr>
          <a:xfrm>
            <a:off x="1537877" y="3429000"/>
            <a:ext cx="5465600" cy="2353925"/>
          </a:xfrm>
          <a:prstGeom prst="rect">
            <a:avLst/>
          </a:prstGeom>
          <a:noFill/>
          <a:ln>
            <a:noFill/>
          </a:ln>
        </p:spPr>
      </p:pic>
    </p:spTree>
    <p:extLst>
      <p:ext uri="{BB962C8B-B14F-4D97-AF65-F5344CB8AC3E}">
        <p14:creationId xmlns:p14="http://schemas.microsoft.com/office/powerpoint/2010/main" val="680930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9490AC-4E44-4227-9C7F-0C0D4ADC2C8D}"/>
              </a:ext>
            </a:extLst>
          </p:cNvPr>
          <p:cNvSpPr>
            <a:spLocks noGrp="1"/>
          </p:cNvSpPr>
          <p:nvPr>
            <p:ph type="sldNum" sz="quarter" idx="13"/>
          </p:nvPr>
        </p:nvSpPr>
        <p:spPr/>
        <p:txBody>
          <a:bodyPr/>
          <a:lstStyle/>
          <a:p>
            <a:fld id="{12342C3A-DD85-7843-B416-BD52AB030D59}" type="slidenum">
              <a:rPr lang="en-US" smtClean="0"/>
              <a:pPr/>
              <a:t>21</a:t>
            </a:fld>
            <a:endParaRPr lang="en-US" dirty="0"/>
          </a:p>
        </p:txBody>
      </p:sp>
      <p:pic>
        <p:nvPicPr>
          <p:cNvPr id="5" name="Picture 4">
            <a:extLst>
              <a:ext uri="{FF2B5EF4-FFF2-40B4-BE49-F238E27FC236}">
                <a16:creationId xmlns:a16="http://schemas.microsoft.com/office/drawing/2014/main" id="{F5FEBB14-A820-4A58-B47E-20ACF31CD23A}"/>
              </a:ext>
            </a:extLst>
          </p:cNvPr>
          <p:cNvPicPr>
            <a:picLocks noChangeAspect="1"/>
          </p:cNvPicPr>
          <p:nvPr/>
        </p:nvPicPr>
        <p:blipFill>
          <a:blip r:embed="rId2"/>
          <a:stretch>
            <a:fillRect/>
          </a:stretch>
        </p:blipFill>
        <p:spPr>
          <a:xfrm>
            <a:off x="247650" y="888274"/>
            <a:ext cx="8648700" cy="46242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07870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A37278-A48A-49B8-80AE-1358ADFE809C}"/>
              </a:ext>
            </a:extLst>
          </p:cNvPr>
          <p:cNvSpPr>
            <a:spLocks noGrp="1"/>
          </p:cNvSpPr>
          <p:nvPr>
            <p:ph type="sldNum" sz="quarter" idx="13"/>
          </p:nvPr>
        </p:nvSpPr>
        <p:spPr/>
        <p:txBody>
          <a:bodyPr/>
          <a:lstStyle/>
          <a:p>
            <a:fld id="{12342C3A-DD85-7843-B416-BD52AB030D59}" type="slidenum">
              <a:rPr lang="en-US" smtClean="0"/>
              <a:pPr/>
              <a:t>22</a:t>
            </a:fld>
            <a:endParaRPr lang="en-US" dirty="0"/>
          </a:p>
        </p:txBody>
      </p:sp>
      <p:sp>
        <p:nvSpPr>
          <p:cNvPr id="3" name="Text Placeholder 2">
            <a:extLst>
              <a:ext uri="{FF2B5EF4-FFF2-40B4-BE49-F238E27FC236}">
                <a16:creationId xmlns:a16="http://schemas.microsoft.com/office/drawing/2014/main" id="{95F20FDF-E551-4E20-AB6B-AC01A7D62C76}"/>
              </a:ext>
            </a:extLst>
          </p:cNvPr>
          <p:cNvSpPr>
            <a:spLocks noGrp="1"/>
          </p:cNvSpPr>
          <p:nvPr>
            <p:ph type="body" sz="quarter" idx="12"/>
          </p:nvPr>
        </p:nvSpPr>
        <p:spPr/>
        <p:txBody>
          <a:bodyPr/>
          <a:lstStyle/>
          <a:p>
            <a:pPr marL="342900" lvl="0" indent="-342900">
              <a:lnSpc>
                <a:spcPct val="150000"/>
              </a:lnSpc>
              <a:spcAft>
                <a:spcPts val="0"/>
              </a:spcAft>
              <a:buFont typeface="Wingdings" panose="05000000000000000000" pitchFamily="2" charset="2"/>
              <a:buChar char="v"/>
            </a:pPr>
            <a:r>
              <a:rPr lang="en-US" sz="2000" dirty="0">
                <a:solidFill>
                  <a:srgbClr val="222222"/>
                </a:solidFill>
                <a:highlight>
                  <a:srgbClr val="FFFFFF"/>
                </a:highlight>
                <a:latin typeface="Times New Roman"/>
                <a:cs typeface="Times New Roman"/>
                <a:sym typeface="Times New Roman"/>
              </a:rPr>
              <a:t>Classification and regression trees (CART) are a non-parametric decision tree learning technique that produces either classification or regression trees, depending on whether the dependent variable is categorical or numeric, respectively.</a:t>
            </a:r>
          </a:p>
          <a:p>
            <a:pPr marL="342900" lvl="0" indent="-342900">
              <a:lnSpc>
                <a:spcPct val="150000"/>
              </a:lnSpc>
              <a:spcAft>
                <a:spcPts val="0"/>
              </a:spcAft>
              <a:buFont typeface="Wingdings" panose="05000000000000000000" pitchFamily="2" charset="2"/>
              <a:buChar char="v"/>
            </a:pPr>
            <a:r>
              <a:rPr lang="en-US" sz="2000" dirty="0">
                <a:solidFill>
                  <a:srgbClr val="222222"/>
                </a:solidFill>
                <a:highlight>
                  <a:srgbClr val="FFFFFF"/>
                </a:highlight>
                <a:latin typeface="Times New Roman"/>
                <a:cs typeface="Times New Roman"/>
                <a:sym typeface="Times New Roman"/>
              </a:rPr>
              <a:t>In our case target variable that is CASE_STATUS is categorial.</a:t>
            </a:r>
          </a:p>
          <a:p>
            <a:pPr marL="342900" lvl="0" indent="-342900">
              <a:lnSpc>
                <a:spcPct val="150000"/>
              </a:lnSpc>
              <a:spcAft>
                <a:spcPts val="0"/>
              </a:spcAft>
              <a:buFont typeface="Wingdings" panose="05000000000000000000" pitchFamily="2" charset="2"/>
              <a:buChar char="v"/>
            </a:pPr>
            <a:r>
              <a:rPr lang="en-US" sz="2000" dirty="0">
                <a:solidFill>
                  <a:srgbClr val="222222"/>
                </a:solidFill>
                <a:highlight>
                  <a:srgbClr val="FFFFFF"/>
                </a:highlight>
                <a:latin typeface="Times New Roman"/>
                <a:cs typeface="Times New Roman"/>
              </a:rPr>
              <a:t>Cart is binary tree from algorithms and data structures, nothing too fancy. </a:t>
            </a:r>
          </a:p>
          <a:p>
            <a:pPr marL="342900" lvl="0" indent="-342900">
              <a:lnSpc>
                <a:spcPct val="150000"/>
              </a:lnSpc>
              <a:spcAft>
                <a:spcPts val="0"/>
              </a:spcAft>
              <a:buFont typeface="Wingdings" panose="05000000000000000000" pitchFamily="2" charset="2"/>
              <a:buChar char="v"/>
            </a:pPr>
            <a:r>
              <a:rPr lang="en-US" sz="2000" dirty="0">
                <a:solidFill>
                  <a:srgbClr val="222222"/>
                </a:solidFill>
                <a:highlight>
                  <a:srgbClr val="FFFFFF"/>
                </a:highlight>
                <a:latin typeface="Times New Roman"/>
                <a:cs typeface="Times New Roman"/>
              </a:rPr>
              <a:t>Each root node represents a single input variable (x) and a split point on that variable</a:t>
            </a:r>
          </a:p>
          <a:p>
            <a:pPr marL="342900" lvl="0" indent="-342900">
              <a:lnSpc>
                <a:spcPct val="150000"/>
              </a:lnSpc>
              <a:spcAft>
                <a:spcPts val="0"/>
              </a:spcAft>
              <a:buFont typeface="Wingdings" panose="05000000000000000000" pitchFamily="2" charset="2"/>
              <a:buChar char="v"/>
            </a:pPr>
            <a:r>
              <a:rPr lang="en-US" sz="2000" dirty="0">
                <a:solidFill>
                  <a:srgbClr val="222222"/>
                </a:solidFill>
                <a:highlight>
                  <a:srgbClr val="FFFFFF"/>
                </a:highlight>
                <a:latin typeface="Times New Roman"/>
                <a:cs typeface="Times New Roman"/>
              </a:rPr>
              <a:t>The leaf nodes of the tree contain an output variable (y) which is used to make a prediction</a:t>
            </a:r>
          </a:p>
          <a:p>
            <a:pPr marL="342900" lvl="0" indent="-342900">
              <a:lnSpc>
                <a:spcPct val="150000"/>
              </a:lnSpc>
              <a:spcAft>
                <a:spcPts val="0"/>
              </a:spcAft>
              <a:buFont typeface="Wingdings" panose="05000000000000000000" pitchFamily="2" charset="2"/>
              <a:buChar char="v"/>
            </a:pPr>
            <a:endParaRPr lang="en-US" sz="2000" dirty="0">
              <a:solidFill>
                <a:srgbClr val="222222"/>
              </a:solidFill>
              <a:highlight>
                <a:srgbClr val="FFFFFF"/>
              </a:highlight>
              <a:latin typeface="Times New Roman"/>
              <a:cs typeface="Times New Roman"/>
              <a:sym typeface="Times New Roman"/>
            </a:endParaRPr>
          </a:p>
        </p:txBody>
      </p:sp>
      <p:sp>
        <p:nvSpPr>
          <p:cNvPr id="4" name="Title 3">
            <a:extLst>
              <a:ext uri="{FF2B5EF4-FFF2-40B4-BE49-F238E27FC236}">
                <a16:creationId xmlns:a16="http://schemas.microsoft.com/office/drawing/2014/main" id="{3193750D-CF8B-40A1-AB9B-74EC5CAF523C}"/>
              </a:ext>
            </a:extLst>
          </p:cNvPr>
          <p:cNvSpPr>
            <a:spLocks noGrp="1"/>
          </p:cNvSpPr>
          <p:nvPr>
            <p:ph type="title"/>
          </p:nvPr>
        </p:nvSpPr>
        <p:spPr/>
        <p:txBody>
          <a:bodyPr/>
          <a:lstStyle/>
          <a:p>
            <a:r>
              <a:rPr lang="en-US" dirty="0"/>
              <a:t>CART</a:t>
            </a:r>
          </a:p>
        </p:txBody>
      </p:sp>
    </p:spTree>
    <p:extLst>
      <p:ext uri="{BB962C8B-B14F-4D97-AF65-F5344CB8AC3E}">
        <p14:creationId xmlns:p14="http://schemas.microsoft.com/office/powerpoint/2010/main" val="2493718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13CA98-F987-4C74-9053-6F016766400D}"/>
              </a:ext>
            </a:extLst>
          </p:cNvPr>
          <p:cNvSpPr>
            <a:spLocks noGrp="1"/>
          </p:cNvSpPr>
          <p:nvPr>
            <p:ph type="sldNum" sz="quarter" idx="12"/>
          </p:nvPr>
        </p:nvSpPr>
        <p:spPr/>
        <p:txBody>
          <a:bodyPr/>
          <a:lstStyle/>
          <a:p>
            <a:fld id="{61B6AAC7-DAB4-1741-B74B-BE8F0FF3A325}" type="slidenum">
              <a:rPr lang="en-US" smtClean="0"/>
              <a:t>23</a:t>
            </a:fld>
            <a:endParaRPr lang="en-US"/>
          </a:p>
        </p:txBody>
      </p:sp>
      <p:pic>
        <p:nvPicPr>
          <p:cNvPr id="5" name="Picture 4">
            <a:extLst>
              <a:ext uri="{FF2B5EF4-FFF2-40B4-BE49-F238E27FC236}">
                <a16:creationId xmlns:a16="http://schemas.microsoft.com/office/drawing/2014/main" id="{C9D56407-D5B9-47A8-8A01-584F827FCE29}"/>
              </a:ext>
            </a:extLst>
          </p:cNvPr>
          <p:cNvPicPr>
            <a:picLocks noChangeAspect="1"/>
          </p:cNvPicPr>
          <p:nvPr/>
        </p:nvPicPr>
        <p:blipFill>
          <a:blip r:embed="rId2"/>
          <a:stretch>
            <a:fillRect/>
          </a:stretch>
        </p:blipFill>
        <p:spPr>
          <a:xfrm>
            <a:off x="170775" y="1759336"/>
            <a:ext cx="8502826" cy="3339328"/>
          </a:xfrm>
          <a:prstGeom prst="rect">
            <a:avLst/>
          </a:prstGeom>
        </p:spPr>
      </p:pic>
    </p:spTree>
    <p:extLst>
      <p:ext uri="{BB962C8B-B14F-4D97-AF65-F5344CB8AC3E}">
        <p14:creationId xmlns:p14="http://schemas.microsoft.com/office/powerpoint/2010/main" val="200520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6D1F83-A2D0-4335-B80A-6A23CC2D9FB8}"/>
              </a:ext>
            </a:extLst>
          </p:cNvPr>
          <p:cNvSpPr>
            <a:spLocks noGrp="1"/>
          </p:cNvSpPr>
          <p:nvPr>
            <p:ph type="sldNum" sz="quarter" idx="13"/>
          </p:nvPr>
        </p:nvSpPr>
        <p:spPr/>
        <p:txBody>
          <a:bodyPr/>
          <a:lstStyle/>
          <a:p>
            <a:fld id="{12342C3A-DD85-7843-B416-BD52AB030D59}" type="slidenum">
              <a:rPr lang="en-US" smtClean="0"/>
              <a:pPr/>
              <a:t>24</a:t>
            </a:fld>
            <a:endParaRPr lang="en-US" dirty="0"/>
          </a:p>
        </p:txBody>
      </p:sp>
      <p:sp>
        <p:nvSpPr>
          <p:cNvPr id="3" name="Text Placeholder 2">
            <a:extLst>
              <a:ext uri="{FF2B5EF4-FFF2-40B4-BE49-F238E27FC236}">
                <a16:creationId xmlns:a16="http://schemas.microsoft.com/office/drawing/2014/main" id="{5B7AE5D8-1344-4FFF-A6FD-B8CFDAD1682C}"/>
              </a:ext>
            </a:extLst>
          </p:cNvPr>
          <p:cNvSpPr>
            <a:spLocks noGrp="1"/>
          </p:cNvSpPr>
          <p:nvPr>
            <p:ph type="body" sz="quarter" idx="12"/>
          </p:nvPr>
        </p:nvSpPr>
        <p:spPr/>
        <p:txBody>
          <a:bodyPr/>
          <a:lstStyle/>
          <a:p>
            <a:pPr marL="469900" lvl="0" indent="-342900">
              <a:spcAft>
                <a:spcPts val="0"/>
              </a:spcAft>
              <a:buClr>
                <a:srgbClr val="000000"/>
              </a:buClr>
              <a:buSzPts val="1600"/>
              <a:buFont typeface="Wingdings" panose="05000000000000000000" pitchFamily="2" charset="2"/>
              <a:buChar char="v"/>
            </a:pPr>
            <a:r>
              <a:rPr lang="en-US" sz="2400" dirty="0"/>
              <a:t>Random forest, like its name implies, consists of a large number of individual decision trees that operate as an ensemble. Each individual tree in the random forest spits out a class prediction and the class with the most votes becomes our model’s prediction</a:t>
            </a:r>
          </a:p>
        </p:txBody>
      </p:sp>
      <p:sp>
        <p:nvSpPr>
          <p:cNvPr id="4" name="Title 3">
            <a:extLst>
              <a:ext uri="{FF2B5EF4-FFF2-40B4-BE49-F238E27FC236}">
                <a16:creationId xmlns:a16="http://schemas.microsoft.com/office/drawing/2014/main" id="{61B9527F-00D6-4C8C-BC7B-8B998395ACE2}"/>
              </a:ext>
            </a:extLst>
          </p:cNvPr>
          <p:cNvSpPr>
            <a:spLocks noGrp="1"/>
          </p:cNvSpPr>
          <p:nvPr>
            <p:ph type="title"/>
          </p:nvPr>
        </p:nvSpPr>
        <p:spPr/>
        <p:txBody>
          <a:bodyPr/>
          <a:lstStyle/>
          <a:p>
            <a:r>
              <a:rPr lang="en-US" sz="3200" dirty="0"/>
              <a:t>Random Forest</a:t>
            </a:r>
            <a:endParaRPr lang="en-US" dirty="0"/>
          </a:p>
        </p:txBody>
      </p:sp>
      <p:pic>
        <p:nvPicPr>
          <p:cNvPr id="5" name="Google Shape;385;p46">
            <a:extLst>
              <a:ext uri="{FF2B5EF4-FFF2-40B4-BE49-F238E27FC236}">
                <a16:creationId xmlns:a16="http://schemas.microsoft.com/office/drawing/2014/main" id="{BC8EA72B-C69B-48F6-AA1C-9F5B2326DF26}"/>
              </a:ext>
            </a:extLst>
          </p:cNvPr>
          <p:cNvPicPr preferRelativeResize="0"/>
          <p:nvPr/>
        </p:nvPicPr>
        <p:blipFill>
          <a:blip r:embed="rId2">
            <a:alphaModFix/>
          </a:blip>
          <a:stretch>
            <a:fillRect/>
          </a:stretch>
        </p:blipFill>
        <p:spPr>
          <a:xfrm>
            <a:off x="2432320" y="3213463"/>
            <a:ext cx="3916229" cy="2880432"/>
          </a:xfrm>
          <a:prstGeom prst="rect">
            <a:avLst/>
          </a:prstGeom>
          <a:noFill/>
          <a:ln>
            <a:noFill/>
          </a:ln>
        </p:spPr>
      </p:pic>
    </p:spTree>
    <p:extLst>
      <p:ext uri="{BB962C8B-B14F-4D97-AF65-F5344CB8AC3E}">
        <p14:creationId xmlns:p14="http://schemas.microsoft.com/office/powerpoint/2010/main" val="1245068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7"/>
          <p:cNvSpPr txBox="1">
            <a:spLocks noGrp="1"/>
          </p:cNvSpPr>
          <p:nvPr>
            <p:ph type="body" idx="1"/>
          </p:nvPr>
        </p:nvSpPr>
        <p:spPr>
          <a:xfrm>
            <a:off x="226188" y="1840444"/>
            <a:ext cx="8691600" cy="3288900"/>
          </a:xfrm>
          <a:prstGeom prst="rect">
            <a:avLst/>
          </a:prstGeom>
        </p:spPr>
        <p:txBody>
          <a:bodyPr spcFirstLastPara="1" wrap="square" lIns="68575" tIns="34275" rIns="68575" bIns="34275" anchor="t" anchorCtr="0">
            <a:noAutofit/>
          </a:bodyPr>
          <a:lstStyle/>
          <a:p>
            <a:pPr indent="-330200">
              <a:lnSpc>
                <a:spcPct val="200000"/>
              </a:lnSpc>
              <a:spcBef>
                <a:spcPts val="1200"/>
              </a:spcBef>
              <a:buClr>
                <a:srgbClr val="000000"/>
              </a:buClr>
              <a:buSzPts val="1600"/>
              <a:buChar char="●"/>
            </a:pPr>
            <a:r>
              <a:rPr lang="en" sz="1600">
                <a:solidFill>
                  <a:srgbClr val="000000"/>
                </a:solidFill>
              </a:rPr>
              <a:t>Random forest classifier will </a:t>
            </a:r>
            <a:r>
              <a:rPr lang="en" sz="1600" b="1">
                <a:solidFill>
                  <a:srgbClr val="000000"/>
                </a:solidFill>
              </a:rPr>
              <a:t>handle the missing</a:t>
            </a:r>
            <a:r>
              <a:rPr lang="en" sz="1600">
                <a:solidFill>
                  <a:srgbClr val="000000"/>
                </a:solidFill>
              </a:rPr>
              <a:t> values.</a:t>
            </a:r>
            <a:endParaRPr sz="1600">
              <a:solidFill>
                <a:srgbClr val="000000"/>
              </a:solidFill>
            </a:endParaRPr>
          </a:p>
          <a:p>
            <a:pPr indent="-330200">
              <a:lnSpc>
                <a:spcPct val="200000"/>
              </a:lnSpc>
              <a:buClr>
                <a:srgbClr val="000000"/>
              </a:buClr>
              <a:buSzPts val="1600"/>
              <a:buChar char="●"/>
            </a:pPr>
            <a:r>
              <a:rPr lang="en" sz="1600">
                <a:solidFill>
                  <a:srgbClr val="000000"/>
                </a:solidFill>
              </a:rPr>
              <a:t>When we have more trees in the forest, random forest classifier won’t </a:t>
            </a:r>
            <a:r>
              <a:rPr lang="en" sz="1600" b="1">
                <a:solidFill>
                  <a:srgbClr val="000000"/>
                </a:solidFill>
              </a:rPr>
              <a:t>overfit</a:t>
            </a:r>
            <a:r>
              <a:rPr lang="en" sz="1600">
                <a:solidFill>
                  <a:srgbClr val="000000"/>
                </a:solidFill>
              </a:rPr>
              <a:t> the model.</a:t>
            </a:r>
            <a:endParaRPr sz="1600">
              <a:solidFill>
                <a:srgbClr val="000000"/>
              </a:solidFill>
            </a:endParaRPr>
          </a:p>
          <a:p>
            <a:pPr indent="-330200">
              <a:lnSpc>
                <a:spcPct val="200000"/>
              </a:lnSpc>
              <a:buClr>
                <a:srgbClr val="000000"/>
              </a:buClr>
              <a:buSzPts val="1600"/>
              <a:buChar char="●"/>
            </a:pPr>
            <a:r>
              <a:rPr lang="en" sz="1600">
                <a:solidFill>
                  <a:srgbClr val="000000"/>
                </a:solidFill>
              </a:rPr>
              <a:t>Can model the random forest classifier for </a:t>
            </a:r>
            <a:r>
              <a:rPr lang="en" sz="1600" b="1">
                <a:solidFill>
                  <a:srgbClr val="000000"/>
                </a:solidFill>
              </a:rPr>
              <a:t>categorical values</a:t>
            </a:r>
            <a:r>
              <a:rPr lang="en" sz="1600">
                <a:solidFill>
                  <a:srgbClr val="000000"/>
                </a:solidFill>
              </a:rPr>
              <a:t> also.</a:t>
            </a:r>
            <a:endParaRPr sz="1600">
              <a:solidFill>
                <a:srgbClr val="000000"/>
              </a:solidFill>
            </a:endParaRPr>
          </a:p>
          <a:p>
            <a:pPr indent="-330200">
              <a:lnSpc>
                <a:spcPct val="200000"/>
              </a:lnSpc>
              <a:buClr>
                <a:srgbClr val="000000"/>
              </a:buClr>
              <a:buSzPts val="1600"/>
              <a:buChar char="●"/>
            </a:pPr>
            <a:r>
              <a:rPr lang="en" sz="1600">
                <a:highlight>
                  <a:srgbClr val="FFFFFF"/>
                </a:highlight>
              </a:rPr>
              <a:t>Random Forests are also very hard to beat in terms of </a:t>
            </a:r>
            <a:r>
              <a:rPr lang="en" sz="1600" b="1">
                <a:highlight>
                  <a:srgbClr val="FFFFFF"/>
                </a:highlight>
              </a:rPr>
              <a:t>performance</a:t>
            </a:r>
            <a:r>
              <a:rPr lang="en" sz="1600">
                <a:highlight>
                  <a:srgbClr val="FFFFFF"/>
                </a:highlight>
              </a:rPr>
              <a:t>.</a:t>
            </a:r>
            <a:endParaRPr sz="1600">
              <a:solidFill>
                <a:srgbClr val="000000"/>
              </a:solidFill>
            </a:endParaRPr>
          </a:p>
          <a:p>
            <a:pPr indent="-330200">
              <a:lnSpc>
                <a:spcPct val="200000"/>
              </a:lnSpc>
              <a:buSzPts val="1600"/>
              <a:buChar char="●"/>
            </a:pPr>
            <a:r>
              <a:rPr lang="en" sz="1600"/>
              <a:t>The same </a:t>
            </a:r>
            <a:r>
              <a:rPr lang="en" sz="1600" b="1"/>
              <a:t>random forest algorithm</a:t>
            </a:r>
            <a:r>
              <a:rPr lang="en" sz="1600"/>
              <a:t> or the random forest classifier can use for both classification and the regression task.</a:t>
            </a:r>
            <a:endParaRPr sz="1600"/>
          </a:p>
          <a:p>
            <a:pPr indent="0">
              <a:lnSpc>
                <a:spcPct val="115000"/>
              </a:lnSpc>
              <a:spcBef>
                <a:spcPts val="1200"/>
              </a:spcBef>
              <a:buNone/>
            </a:pPr>
            <a:endParaRPr sz="1600">
              <a:solidFill>
                <a:srgbClr val="000000"/>
              </a:solidFill>
            </a:endParaRPr>
          </a:p>
          <a:p>
            <a:pPr marL="0" indent="0">
              <a:spcBef>
                <a:spcPts val="1200"/>
              </a:spcBef>
              <a:buNone/>
            </a:pPr>
            <a:endParaRPr sz="1600">
              <a:solidFill>
                <a:srgbClr val="000000"/>
              </a:solidFill>
            </a:endParaRPr>
          </a:p>
        </p:txBody>
      </p:sp>
      <p:sp>
        <p:nvSpPr>
          <p:cNvPr id="391" name="Google Shape;391;p47"/>
          <p:cNvSpPr txBox="1">
            <a:spLocks noGrp="1"/>
          </p:cNvSpPr>
          <p:nvPr>
            <p:ph type="title"/>
          </p:nvPr>
        </p:nvSpPr>
        <p:spPr>
          <a:xfrm>
            <a:off x="227013" y="1171016"/>
            <a:ext cx="7303200" cy="402000"/>
          </a:xfrm>
          <a:prstGeom prst="rect">
            <a:avLst/>
          </a:prstGeom>
        </p:spPr>
        <p:txBody>
          <a:bodyPr spcFirstLastPara="1" wrap="square" lIns="68575" tIns="34275" rIns="68575" bIns="34275" anchor="t" anchorCtr="0">
            <a:noAutofit/>
          </a:bodyPr>
          <a:lstStyle/>
          <a:p>
            <a:r>
              <a:rPr lang="en" u="sng"/>
              <a:t>Why Random Forest Algorithm?</a:t>
            </a:r>
            <a:endParaRPr u="sng"/>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DF46F8-2C7E-4071-924C-1B9595B93DD7}"/>
              </a:ext>
            </a:extLst>
          </p:cNvPr>
          <p:cNvSpPr>
            <a:spLocks noGrp="1"/>
          </p:cNvSpPr>
          <p:nvPr>
            <p:ph type="sldNum" sz="quarter" idx="12"/>
          </p:nvPr>
        </p:nvSpPr>
        <p:spPr/>
        <p:txBody>
          <a:bodyPr/>
          <a:lstStyle/>
          <a:p>
            <a:fld id="{61B6AAC7-DAB4-1741-B74B-BE8F0FF3A325}" type="slidenum">
              <a:rPr lang="en-US" smtClean="0"/>
              <a:t>26</a:t>
            </a:fld>
            <a:endParaRPr lang="en-US"/>
          </a:p>
        </p:txBody>
      </p:sp>
      <p:pic>
        <p:nvPicPr>
          <p:cNvPr id="5" name="Picture 4">
            <a:extLst>
              <a:ext uri="{FF2B5EF4-FFF2-40B4-BE49-F238E27FC236}">
                <a16:creationId xmlns:a16="http://schemas.microsoft.com/office/drawing/2014/main" id="{25D5A37F-9545-49F3-BEC6-4278B4A77991}"/>
              </a:ext>
            </a:extLst>
          </p:cNvPr>
          <p:cNvPicPr>
            <a:picLocks noChangeAspect="1"/>
          </p:cNvPicPr>
          <p:nvPr/>
        </p:nvPicPr>
        <p:blipFill>
          <a:blip r:embed="rId2"/>
          <a:stretch>
            <a:fillRect/>
          </a:stretch>
        </p:blipFill>
        <p:spPr>
          <a:xfrm>
            <a:off x="238125" y="1600200"/>
            <a:ext cx="8667750" cy="3657600"/>
          </a:xfrm>
          <a:prstGeom prst="rect">
            <a:avLst/>
          </a:prstGeom>
        </p:spPr>
      </p:pic>
    </p:spTree>
    <p:extLst>
      <p:ext uri="{BB962C8B-B14F-4D97-AF65-F5344CB8AC3E}">
        <p14:creationId xmlns:p14="http://schemas.microsoft.com/office/powerpoint/2010/main" val="3398960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0"/>
          <p:cNvSpPr txBox="1">
            <a:spLocks noGrp="1"/>
          </p:cNvSpPr>
          <p:nvPr>
            <p:ph type="body" idx="1"/>
          </p:nvPr>
        </p:nvSpPr>
        <p:spPr>
          <a:xfrm>
            <a:off x="227013" y="1691332"/>
            <a:ext cx="8691600" cy="3736200"/>
          </a:xfrm>
          <a:prstGeom prst="rect">
            <a:avLst/>
          </a:prstGeom>
        </p:spPr>
        <p:txBody>
          <a:bodyPr spcFirstLastPara="1" wrap="square" lIns="68575" tIns="34275" rIns="68575" bIns="34275" anchor="t" anchorCtr="0">
            <a:noAutofit/>
          </a:bodyPr>
          <a:lstStyle/>
          <a:p>
            <a:pPr>
              <a:buFont typeface="Noto Sans Symbols"/>
              <a:buChar char="⮚"/>
            </a:pPr>
            <a:r>
              <a:rPr lang="en" sz="1600"/>
              <a:t>Data cleaning was the maximum time consuming process(Consumed almost 70% of the project time).</a:t>
            </a:r>
            <a:endParaRPr sz="1600"/>
          </a:p>
          <a:p>
            <a:pPr marL="0" indent="0"/>
            <a:endParaRPr sz="1600"/>
          </a:p>
          <a:p>
            <a:pPr marL="0" indent="0"/>
            <a:endParaRPr sz="1600"/>
          </a:p>
          <a:p>
            <a:pPr marL="0" indent="0"/>
            <a:endParaRPr sz="1600"/>
          </a:p>
        </p:txBody>
      </p:sp>
      <p:sp>
        <p:nvSpPr>
          <p:cNvPr id="414" name="Google Shape;414;p50"/>
          <p:cNvSpPr txBox="1">
            <a:spLocks noGrp="1"/>
          </p:cNvSpPr>
          <p:nvPr>
            <p:ph type="title"/>
          </p:nvPr>
        </p:nvSpPr>
        <p:spPr>
          <a:xfrm>
            <a:off x="227013" y="1171016"/>
            <a:ext cx="7303200" cy="402000"/>
          </a:xfrm>
          <a:prstGeom prst="rect">
            <a:avLst/>
          </a:prstGeom>
        </p:spPr>
        <p:txBody>
          <a:bodyPr spcFirstLastPara="1" wrap="square" lIns="68575" tIns="34275" rIns="68575" bIns="34275" anchor="t" anchorCtr="0">
            <a:noAutofit/>
          </a:bodyPr>
          <a:lstStyle/>
          <a:p>
            <a:r>
              <a:rPr lang="en" u="sng"/>
              <a:t>Conclusion</a:t>
            </a:r>
            <a:endParaRPr u="sng"/>
          </a:p>
        </p:txBody>
      </p:sp>
      <p:pic>
        <p:nvPicPr>
          <p:cNvPr id="415" name="Google Shape;415;p50"/>
          <p:cNvPicPr preferRelativeResize="0"/>
          <p:nvPr/>
        </p:nvPicPr>
        <p:blipFill>
          <a:blip r:embed="rId3">
            <a:alphaModFix/>
          </a:blip>
          <a:stretch>
            <a:fillRect/>
          </a:stretch>
        </p:blipFill>
        <p:spPr>
          <a:xfrm>
            <a:off x="2347926" y="2548276"/>
            <a:ext cx="4752975" cy="2747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631AC1-C209-448D-8997-B3626BA34E6F}"/>
              </a:ext>
            </a:extLst>
          </p:cNvPr>
          <p:cNvSpPr>
            <a:spLocks noGrp="1"/>
          </p:cNvSpPr>
          <p:nvPr>
            <p:ph type="sldNum" sz="quarter" idx="13"/>
          </p:nvPr>
        </p:nvSpPr>
        <p:spPr/>
        <p:txBody>
          <a:bodyPr/>
          <a:lstStyle/>
          <a:p>
            <a:fld id="{12342C3A-DD85-7843-B416-BD52AB030D59}" type="slidenum">
              <a:rPr lang="en-US" smtClean="0"/>
              <a:pPr/>
              <a:t>28</a:t>
            </a:fld>
            <a:endParaRPr lang="en-US" dirty="0"/>
          </a:p>
        </p:txBody>
      </p:sp>
      <p:sp>
        <p:nvSpPr>
          <p:cNvPr id="4" name="Title 3">
            <a:extLst>
              <a:ext uri="{FF2B5EF4-FFF2-40B4-BE49-F238E27FC236}">
                <a16:creationId xmlns:a16="http://schemas.microsoft.com/office/drawing/2014/main" id="{86E4DF78-B2CC-4209-B8D2-9D8A027CA018}"/>
              </a:ext>
            </a:extLst>
          </p:cNvPr>
          <p:cNvSpPr>
            <a:spLocks noGrp="1"/>
          </p:cNvSpPr>
          <p:nvPr>
            <p:ph type="title"/>
          </p:nvPr>
        </p:nvSpPr>
        <p:spPr/>
        <p:txBody>
          <a:bodyPr/>
          <a:lstStyle/>
          <a:p>
            <a:r>
              <a:rPr lang="en-US" dirty="0"/>
              <a:t>Conclusion</a:t>
            </a:r>
          </a:p>
        </p:txBody>
      </p:sp>
      <p:graphicFrame>
        <p:nvGraphicFramePr>
          <p:cNvPr id="5" name="Table 4">
            <a:extLst>
              <a:ext uri="{FF2B5EF4-FFF2-40B4-BE49-F238E27FC236}">
                <a16:creationId xmlns:a16="http://schemas.microsoft.com/office/drawing/2014/main" id="{8514ACF9-EF77-425C-A6E2-797F3CDCBCEE}"/>
              </a:ext>
            </a:extLst>
          </p:cNvPr>
          <p:cNvGraphicFramePr>
            <a:graphicFrameLocks noGrp="1"/>
          </p:cNvGraphicFramePr>
          <p:nvPr>
            <p:extLst>
              <p:ext uri="{D42A27DB-BD31-4B8C-83A1-F6EECF244321}">
                <p14:modId xmlns:p14="http://schemas.microsoft.com/office/powerpoint/2010/main" val="1318754648"/>
              </p:ext>
            </p:extLst>
          </p:nvPr>
        </p:nvGraphicFramePr>
        <p:xfrm>
          <a:off x="1709420" y="2075112"/>
          <a:ext cx="5725160" cy="1353888"/>
        </p:xfrm>
        <a:graphic>
          <a:graphicData uri="http://schemas.openxmlformats.org/drawingml/2006/table">
            <a:tbl>
              <a:tblPr firstRow="1" firstCol="1" bandRow="1">
                <a:tableStyleId>{5C22544A-7EE6-4342-B048-85BDC9FD1C3A}</a:tableStyleId>
              </a:tblPr>
              <a:tblGrid>
                <a:gridCol w="2862580">
                  <a:extLst>
                    <a:ext uri="{9D8B030D-6E8A-4147-A177-3AD203B41FA5}">
                      <a16:colId xmlns:a16="http://schemas.microsoft.com/office/drawing/2014/main" val="229238228"/>
                    </a:ext>
                  </a:extLst>
                </a:gridCol>
                <a:gridCol w="2862580">
                  <a:extLst>
                    <a:ext uri="{9D8B030D-6E8A-4147-A177-3AD203B41FA5}">
                      <a16:colId xmlns:a16="http://schemas.microsoft.com/office/drawing/2014/main" val="2661344687"/>
                    </a:ext>
                  </a:extLst>
                </a:gridCol>
              </a:tblGrid>
              <a:tr h="338472">
                <a:tc>
                  <a:txBody>
                    <a:bodyPr/>
                    <a:lstStyle/>
                    <a:p>
                      <a:pPr marL="0" marR="0">
                        <a:spcBef>
                          <a:spcPts val="900"/>
                        </a:spcBef>
                        <a:spcAft>
                          <a:spcPts val="900"/>
                        </a:spcAft>
                      </a:pPr>
                      <a:r>
                        <a:rPr lang="en-US" sz="1600">
                          <a:effectLst/>
                        </a:rPr>
                        <a:t>Model</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900"/>
                        </a:spcBef>
                        <a:spcAft>
                          <a:spcPts val="900"/>
                        </a:spcAft>
                      </a:pPr>
                      <a:r>
                        <a:rPr lang="en-US" sz="1600">
                          <a:effectLst/>
                        </a:rPr>
                        <a:t>Accuracy</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07849071"/>
                  </a:ext>
                </a:extLst>
              </a:tr>
              <a:tr h="338472">
                <a:tc>
                  <a:txBody>
                    <a:bodyPr/>
                    <a:lstStyle/>
                    <a:p>
                      <a:pPr marL="0" marR="0">
                        <a:spcBef>
                          <a:spcPts val="900"/>
                        </a:spcBef>
                        <a:spcAft>
                          <a:spcPts val="900"/>
                        </a:spcAft>
                      </a:pPr>
                      <a:r>
                        <a:rPr lang="en-US" sz="1600">
                          <a:effectLst/>
                        </a:rPr>
                        <a:t>Naïve Bayes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900"/>
                        </a:spcBef>
                        <a:spcAft>
                          <a:spcPts val="900"/>
                        </a:spcAft>
                      </a:pPr>
                      <a:r>
                        <a:rPr lang="en-US" sz="1600">
                          <a:effectLst/>
                        </a:rPr>
                        <a:t>72.90363</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99648663"/>
                  </a:ext>
                </a:extLst>
              </a:tr>
              <a:tr h="338472">
                <a:tc>
                  <a:txBody>
                    <a:bodyPr/>
                    <a:lstStyle/>
                    <a:p>
                      <a:pPr marL="0" marR="0">
                        <a:spcBef>
                          <a:spcPts val="900"/>
                        </a:spcBef>
                        <a:spcAft>
                          <a:spcPts val="900"/>
                        </a:spcAft>
                      </a:pPr>
                      <a:r>
                        <a:rPr lang="en-US" sz="1600">
                          <a:effectLst/>
                        </a:rPr>
                        <a:t>CART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900"/>
                        </a:spcBef>
                        <a:spcAft>
                          <a:spcPts val="900"/>
                        </a:spcAft>
                      </a:pPr>
                      <a:r>
                        <a:rPr lang="en-US" sz="1600">
                          <a:effectLst/>
                        </a:rPr>
                        <a:t>87.98501</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54655097"/>
                  </a:ext>
                </a:extLst>
              </a:tr>
              <a:tr h="338472">
                <a:tc>
                  <a:txBody>
                    <a:bodyPr/>
                    <a:lstStyle/>
                    <a:p>
                      <a:pPr marL="0" marR="0">
                        <a:spcBef>
                          <a:spcPts val="900"/>
                        </a:spcBef>
                        <a:spcAft>
                          <a:spcPts val="900"/>
                        </a:spcAft>
                      </a:pPr>
                      <a:r>
                        <a:rPr lang="en-US" sz="1600">
                          <a:effectLst/>
                        </a:rPr>
                        <a:t>Random forests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900"/>
                        </a:spcBef>
                        <a:spcAft>
                          <a:spcPts val="900"/>
                        </a:spcAft>
                      </a:pPr>
                      <a:r>
                        <a:rPr lang="en-US" sz="1600" dirty="0">
                          <a:effectLst/>
                          <a:highlight>
                            <a:srgbClr val="00FF00"/>
                          </a:highlight>
                        </a:rPr>
                        <a:t>88.89669</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66206778"/>
                  </a:ext>
                </a:extLst>
              </a:tr>
            </a:tbl>
          </a:graphicData>
        </a:graphic>
      </p:graphicFrame>
      <p:sp>
        <p:nvSpPr>
          <p:cNvPr id="6" name="Rectangle 1">
            <a:extLst>
              <a:ext uri="{FF2B5EF4-FFF2-40B4-BE49-F238E27FC236}">
                <a16:creationId xmlns:a16="http://schemas.microsoft.com/office/drawing/2014/main" id="{D23B9D26-E4F8-4C54-B18B-C97DF750C5A3}"/>
              </a:ext>
            </a:extLst>
          </p:cNvPr>
          <p:cNvSpPr>
            <a:spLocks noGrp="1" noChangeArrowheads="1"/>
          </p:cNvSpPr>
          <p:nvPr>
            <p:ph type="body" sz="quarter" idx="12"/>
          </p:nvPr>
        </p:nvSpPr>
        <p:spPr bwMode="auto">
          <a:xfrm>
            <a:off x="1105581" y="3718899"/>
            <a:ext cx="652512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Random Forest Classification algorithm best predicts the results with an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accuracy of 88.90% for the data.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9294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7F87C3-5F42-714F-8721-B17DF5C27F27}"/>
              </a:ext>
            </a:extLst>
          </p:cNvPr>
          <p:cNvSpPr>
            <a:spLocks noGrp="1"/>
          </p:cNvSpPr>
          <p:nvPr>
            <p:ph type="sldNum" sz="quarter" idx="10"/>
          </p:nvPr>
        </p:nvSpPr>
        <p:spPr/>
        <p:txBody>
          <a:bodyPr/>
          <a:lstStyle/>
          <a:p>
            <a:fld id="{12342C3A-DD85-7843-B416-BD52AB030D59}" type="slidenum">
              <a:rPr lang="en-US" smtClean="0"/>
              <a:pPr/>
              <a:t>29</a:t>
            </a:fld>
            <a:endParaRPr lang="en-US" dirty="0"/>
          </a:p>
        </p:txBody>
      </p:sp>
      <p:sp>
        <p:nvSpPr>
          <p:cNvPr id="3" name="Rectangle 2">
            <a:extLst>
              <a:ext uri="{FF2B5EF4-FFF2-40B4-BE49-F238E27FC236}">
                <a16:creationId xmlns:a16="http://schemas.microsoft.com/office/drawing/2014/main" id="{6034C677-CD78-CA4D-A039-C4A2248D486C}"/>
              </a:ext>
            </a:extLst>
          </p:cNvPr>
          <p:cNvSpPr/>
          <p:nvPr/>
        </p:nvSpPr>
        <p:spPr>
          <a:xfrm>
            <a:off x="2499582" y="2673421"/>
            <a:ext cx="3752950" cy="1015663"/>
          </a:xfrm>
          <a:prstGeom prst="rect">
            <a:avLst/>
          </a:prstGeom>
          <a:noFill/>
        </p:spPr>
        <p:txBody>
          <a:bodyPr wrap="none" lIns="91440" tIns="45720" rIns="91440" bIns="45720">
            <a:spAutoFit/>
          </a:bodyPr>
          <a:lstStyle/>
          <a:p>
            <a:pPr algn="ctr"/>
            <a:r>
              <a:rPr lang="en-US" sz="6000" b="0" cap="none" spc="0" dirty="0">
                <a:ln w="0"/>
                <a:solidFill>
                  <a:srgbClr val="B22D48"/>
                </a:solidFill>
                <a:effectLst>
                  <a:outerShdw blurRad="38100" dist="19050" dir="2700000" algn="tl" rotWithShape="0">
                    <a:schemeClr val="dk1">
                      <a:alpha val="40000"/>
                    </a:schemeClr>
                  </a:outerShdw>
                </a:effectLst>
                <a:latin typeface="Times" pitchFamily="2" charset="0"/>
              </a:rPr>
              <a:t>Thank you!</a:t>
            </a:r>
          </a:p>
        </p:txBody>
      </p:sp>
    </p:spTree>
    <p:extLst>
      <p:ext uri="{BB962C8B-B14F-4D97-AF65-F5344CB8AC3E}">
        <p14:creationId xmlns:p14="http://schemas.microsoft.com/office/powerpoint/2010/main" val="4104159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7EAFFE-E256-C447-BC7C-BF0E76273E1C}"/>
              </a:ext>
            </a:extLst>
          </p:cNvPr>
          <p:cNvSpPr>
            <a:spLocks noGrp="1"/>
          </p:cNvSpPr>
          <p:nvPr>
            <p:ph type="sldNum" sz="quarter" idx="13"/>
          </p:nvPr>
        </p:nvSpPr>
        <p:spPr/>
        <p:txBody>
          <a:bodyPr/>
          <a:lstStyle/>
          <a:p>
            <a:fld id="{12342C3A-DD85-7843-B416-BD52AB030D59}" type="slidenum">
              <a:rPr lang="en-US" smtClean="0"/>
              <a:pPr/>
              <a:t>3</a:t>
            </a:fld>
            <a:endParaRPr lang="en-US" dirty="0"/>
          </a:p>
        </p:txBody>
      </p:sp>
      <p:sp>
        <p:nvSpPr>
          <p:cNvPr id="8" name="Arc 7">
            <a:extLst>
              <a:ext uri="{FF2B5EF4-FFF2-40B4-BE49-F238E27FC236}">
                <a16:creationId xmlns:a16="http://schemas.microsoft.com/office/drawing/2014/main" id="{C7D9B117-2BFE-6047-B607-735B66E08436}"/>
              </a:ext>
            </a:extLst>
          </p:cNvPr>
          <p:cNvSpPr/>
          <p:nvPr/>
        </p:nvSpPr>
        <p:spPr>
          <a:xfrm rot="2864005">
            <a:off x="-755981" y="-801301"/>
            <a:ext cx="3553928" cy="5196550"/>
          </a:xfrm>
          <a:prstGeom prst="arc">
            <a:avLst>
              <a:gd name="adj1" fmla="val 16200000"/>
              <a:gd name="adj2" fmla="val 4074917"/>
            </a:avLst>
          </a:prstGeom>
          <a:ln w="38100">
            <a:solidFill>
              <a:srgbClr val="A6A6A6"/>
            </a:solidFill>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 name="Oval 6">
            <a:extLst>
              <a:ext uri="{FF2B5EF4-FFF2-40B4-BE49-F238E27FC236}">
                <a16:creationId xmlns:a16="http://schemas.microsoft.com/office/drawing/2014/main" id="{EDCCAB32-833D-4F43-948C-8094DDEAF341}"/>
              </a:ext>
            </a:extLst>
          </p:cNvPr>
          <p:cNvSpPr/>
          <p:nvPr/>
        </p:nvSpPr>
        <p:spPr>
          <a:xfrm>
            <a:off x="1364973" y="3491950"/>
            <a:ext cx="238540" cy="251793"/>
          </a:xfrm>
          <a:prstGeom prst="ellipse">
            <a:avLst/>
          </a:prstGeom>
          <a:solidFill>
            <a:schemeClr val="bg1"/>
          </a:solidFill>
          <a:ln w="25400">
            <a:solidFill>
              <a:srgbClr val="A6A6A6">
                <a:alpha val="99000"/>
              </a:srgbClr>
            </a:solid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C072CB2-0F75-7741-BA18-01ED226ABAB0}"/>
              </a:ext>
            </a:extLst>
          </p:cNvPr>
          <p:cNvSpPr/>
          <p:nvPr/>
        </p:nvSpPr>
        <p:spPr>
          <a:xfrm>
            <a:off x="1808922" y="3313043"/>
            <a:ext cx="152400" cy="152403"/>
          </a:xfrm>
          <a:prstGeom prst="ellipse">
            <a:avLst/>
          </a:prstGeom>
          <a:solidFill>
            <a:srgbClr val="B22D48"/>
          </a:solidFill>
          <a:ln w="25400">
            <a:solidFill>
              <a:srgbClr val="B22D48"/>
            </a:solid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1E92B91-1393-DC40-9B84-F9ECB723EFDA}"/>
              </a:ext>
            </a:extLst>
          </p:cNvPr>
          <p:cNvSpPr txBox="1"/>
          <p:nvPr/>
        </p:nvSpPr>
        <p:spPr>
          <a:xfrm>
            <a:off x="-225287" y="1115496"/>
            <a:ext cx="3419060" cy="2031325"/>
          </a:xfrm>
          <a:prstGeom prst="rect">
            <a:avLst/>
          </a:prstGeom>
          <a:noFill/>
        </p:spPr>
        <p:txBody>
          <a:bodyPr wrap="square" rtlCol="0">
            <a:spAutoFit/>
          </a:bodyPr>
          <a:lstStyle/>
          <a:p>
            <a:pPr algn="ctr"/>
            <a:r>
              <a:rPr lang="en-US" b="1" dirty="0">
                <a:solidFill>
                  <a:srgbClr val="B22D48"/>
                </a:solidFill>
                <a:latin typeface="Times" pitchFamily="2" charset="0"/>
              </a:rPr>
              <a:t>PRESENTATION</a:t>
            </a:r>
          </a:p>
          <a:p>
            <a:pPr algn="ctr"/>
            <a:endParaRPr lang="en-US" sz="3200" b="1" dirty="0">
              <a:solidFill>
                <a:srgbClr val="B22D48"/>
              </a:solidFill>
              <a:latin typeface="Times" pitchFamily="2" charset="0"/>
            </a:endParaRPr>
          </a:p>
          <a:p>
            <a:pPr algn="ctr"/>
            <a:r>
              <a:rPr lang="en-US" sz="4400" b="1" dirty="0">
                <a:solidFill>
                  <a:srgbClr val="B22D48"/>
                </a:solidFill>
                <a:latin typeface="Times" pitchFamily="2" charset="0"/>
              </a:rPr>
              <a:t>AGENDA</a:t>
            </a:r>
          </a:p>
          <a:p>
            <a:endParaRPr lang="en-US" sz="3200" b="1" dirty="0">
              <a:solidFill>
                <a:srgbClr val="B22D48"/>
              </a:solidFill>
            </a:endParaRPr>
          </a:p>
        </p:txBody>
      </p:sp>
      <p:sp>
        <p:nvSpPr>
          <p:cNvPr id="14" name="Oval 13">
            <a:extLst>
              <a:ext uri="{FF2B5EF4-FFF2-40B4-BE49-F238E27FC236}">
                <a16:creationId xmlns:a16="http://schemas.microsoft.com/office/drawing/2014/main" id="{6EF471F0-69A5-704B-90B3-9EBE3C96FCC8}"/>
              </a:ext>
            </a:extLst>
          </p:cNvPr>
          <p:cNvSpPr/>
          <p:nvPr/>
        </p:nvSpPr>
        <p:spPr>
          <a:xfrm>
            <a:off x="3553400" y="1115496"/>
            <a:ext cx="609600" cy="620539"/>
          </a:xfrm>
          <a:prstGeom prst="ellipse">
            <a:avLst/>
          </a:prstGeom>
          <a:solidFill>
            <a:srgbClr val="B22D4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0B0EF4-2397-B942-9A9D-69D06CF8F87F}"/>
              </a:ext>
            </a:extLst>
          </p:cNvPr>
          <p:cNvSpPr/>
          <p:nvPr/>
        </p:nvSpPr>
        <p:spPr>
          <a:xfrm>
            <a:off x="3624803" y="1041044"/>
            <a:ext cx="466794" cy="769441"/>
          </a:xfrm>
          <a:prstGeom prst="rect">
            <a:avLst/>
          </a:prstGeom>
          <a:noFill/>
          <a:effectLst/>
        </p:spPr>
        <p:txBody>
          <a:bodyPr wrap="none" lIns="91440" tIns="45720" rIns="91440" bIns="45720">
            <a:spAutoFit/>
          </a:bodyPr>
          <a:lstStyle/>
          <a:p>
            <a:pPr algn="ctr"/>
            <a:r>
              <a:rPr lang="en-US" sz="4400" b="1" cap="none" spc="0" dirty="0">
                <a:ln w="0"/>
                <a:solidFill>
                  <a:schemeClr val="bg1"/>
                </a:solidFill>
                <a:effectLst>
                  <a:outerShdw blurRad="38100" dist="19050" dir="2700000" algn="tl" rotWithShape="0">
                    <a:schemeClr val="dk1">
                      <a:alpha val="40000"/>
                    </a:schemeClr>
                  </a:outerShdw>
                </a:effectLst>
                <a:latin typeface="Times" pitchFamily="2" charset="0"/>
              </a:rPr>
              <a:t>1</a:t>
            </a:r>
          </a:p>
        </p:txBody>
      </p:sp>
      <p:sp>
        <p:nvSpPr>
          <p:cNvPr id="17" name="TextBox 16">
            <a:extLst>
              <a:ext uri="{FF2B5EF4-FFF2-40B4-BE49-F238E27FC236}">
                <a16:creationId xmlns:a16="http://schemas.microsoft.com/office/drawing/2014/main" id="{33A4C1A4-FF97-024B-8621-D1A7D4337E8A}"/>
              </a:ext>
            </a:extLst>
          </p:cNvPr>
          <p:cNvSpPr txBox="1"/>
          <p:nvPr/>
        </p:nvSpPr>
        <p:spPr>
          <a:xfrm>
            <a:off x="4163000" y="1168994"/>
            <a:ext cx="3657864" cy="461665"/>
          </a:xfrm>
          <a:prstGeom prst="rect">
            <a:avLst/>
          </a:prstGeom>
          <a:noFill/>
        </p:spPr>
        <p:txBody>
          <a:bodyPr wrap="square" rtlCol="0">
            <a:spAutoFit/>
          </a:bodyPr>
          <a:lstStyle/>
          <a:p>
            <a:r>
              <a:rPr lang="en-US" sz="2400" b="1" dirty="0">
                <a:latin typeface="Times" pitchFamily="2" charset="0"/>
              </a:rPr>
              <a:t>Introduction</a:t>
            </a:r>
          </a:p>
        </p:txBody>
      </p:sp>
      <p:sp>
        <p:nvSpPr>
          <p:cNvPr id="18" name="Oval 17">
            <a:extLst>
              <a:ext uri="{FF2B5EF4-FFF2-40B4-BE49-F238E27FC236}">
                <a16:creationId xmlns:a16="http://schemas.microsoft.com/office/drawing/2014/main" id="{0BAFE312-E4AB-4D42-AE82-03CB290DCD68}"/>
              </a:ext>
            </a:extLst>
          </p:cNvPr>
          <p:cNvSpPr/>
          <p:nvPr/>
        </p:nvSpPr>
        <p:spPr>
          <a:xfrm>
            <a:off x="3553400" y="2095394"/>
            <a:ext cx="609600" cy="620539"/>
          </a:xfrm>
          <a:prstGeom prst="ellipse">
            <a:avLst/>
          </a:prstGeom>
          <a:solidFill>
            <a:srgbClr val="B22D4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FBB5F8A-E423-1348-BA65-0CC0BF84B02B}"/>
              </a:ext>
            </a:extLst>
          </p:cNvPr>
          <p:cNvSpPr/>
          <p:nvPr/>
        </p:nvSpPr>
        <p:spPr>
          <a:xfrm>
            <a:off x="3624803" y="2020942"/>
            <a:ext cx="466795" cy="769441"/>
          </a:xfrm>
          <a:prstGeom prst="rect">
            <a:avLst/>
          </a:prstGeom>
          <a:noFill/>
          <a:effectLst/>
        </p:spPr>
        <p:txBody>
          <a:bodyPr wrap="none" lIns="91440" tIns="45720" rIns="91440" bIns="45720">
            <a:spAutoFit/>
          </a:bodyPr>
          <a:lstStyle/>
          <a:p>
            <a:pPr algn="ctr"/>
            <a:r>
              <a:rPr lang="en-US" sz="4400" b="1" dirty="0">
                <a:ln w="0"/>
                <a:solidFill>
                  <a:schemeClr val="bg1"/>
                </a:solidFill>
                <a:effectLst>
                  <a:outerShdw blurRad="38100" dist="19050" dir="2700000" algn="tl" rotWithShape="0">
                    <a:schemeClr val="dk1">
                      <a:alpha val="40000"/>
                    </a:schemeClr>
                  </a:outerShdw>
                </a:effectLst>
                <a:latin typeface="Times" pitchFamily="2" charset="0"/>
              </a:rPr>
              <a:t>2</a:t>
            </a:r>
            <a:endParaRPr lang="en-US" sz="4400" b="1" cap="none" spc="0" dirty="0">
              <a:ln w="0"/>
              <a:solidFill>
                <a:schemeClr val="bg1"/>
              </a:solidFill>
              <a:effectLst>
                <a:outerShdw blurRad="38100" dist="19050" dir="2700000" algn="tl" rotWithShape="0">
                  <a:schemeClr val="dk1">
                    <a:alpha val="40000"/>
                  </a:schemeClr>
                </a:outerShdw>
              </a:effectLst>
              <a:latin typeface="Times" pitchFamily="2" charset="0"/>
            </a:endParaRPr>
          </a:p>
        </p:txBody>
      </p:sp>
      <p:sp>
        <p:nvSpPr>
          <p:cNvPr id="20" name="TextBox 19">
            <a:extLst>
              <a:ext uri="{FF2B5EF4-FFF2-40B4-BE49-F238E27FC236}">
                <a16:creationId xmlns:a16="http://schemas.microsoft.com/office/drawing/2014/main" id="{885B92A7-C153-2D49-AD84-94F8D38451DA}"/>
              </a:ext>
            </a:extLst>
          </p:cNvPr>
          <p:cNvSpPr txBox="1"/>
          <p:nvPr/>
        </p:nvSpPr>
        <p:spPr>
          <a:xfrm>
            <a:off x="4163000" y="2184656"/>
            <a:ext cx="5036090" cy="461665"/>
          </a:xfrm>
          <a:prstGeom prst="rect">
            <a:avLst/>
          </a:prstGeom>
          <a:noFill/>
        </p:spPr>
        <p:txBody>
          <a:bodyPr wrap="square" rtlCol="0">
            <a:spAutoFit/>
          </a:bodyPr>
          <a:lstStyle/>
          <a:p>
            <a:r>
              <a:rPr lang="en-US" sz="2400" b="1" dirty="0">
                <a:latin typeface="Times" pitchFamily="2" charset="0"/>
              </a:rPr>
              <a:t>About the Data </a:t>
            </a:r>
          </a:p>
        </p:txBody>
      </p:sp>
      <p:sp>
        <p:nvSpPr>
          <p:cNvPr id="21" name="Oval 20">
            <a:extLst>
              <a:ext uri="{FF2B5EF4-FFF2-40B4-BE49-F238E27FC236}">
                <a16:creationId xmlns:a16="http://schemas.microsoft.com/office/drawing/2014/main" id="{C6A47AA8-438D-1942-9E86-521E7FBE26D6}"/>
              </a:ext>
            </a:extLst>
          </p:cNvPr>
          <p:cNvSpPr/>
          <p:nvPr/>
        </p:nvSpPr>
        <p:spPr>
          <a:xfrm>
            <a:off x="3553400" y="3002610"/>
            <a:ext cx="609600" cy="620539"/>
          </a:xfrm>
          <a:prstGeom prst="ellipse">
            <a:avLst/>
          </a:prstGeom>
          <a:solidFill>
            <a:srgbClr val="B22D4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04DB856-C9CB-E64C-B4BE-54C0B0B7C08E}"/>
              </a:ext>
            </a:extLst>
          </p:cNvPr>
          <p:cNvSpPr/>
          <p:nvPr/>
        </p:nvSpPr>
        <p:spPr>
          <a:xfrm>
            <a:off x="3624803" y="2928158"/>
            <a:ext cx="466794" cy="769441"/>
          </a:xfrm>
          <a:prstGeom prst="rect">
            <a:avLst/>
          </a:prstGeom>
          <a:noFill/>
          <a:effectLst/>
        </p:spPr>
        <p:txBody>
          <a:bodyPr wrap="none" lIns="91440" tIns="45720" rIns="91440" bIns="45720">
            <a:spAutoFit/>
          </a:bodyPr>
          <a:lstStyle/>
          <a:p>
            <a:pPr algn="ctr"/>
            <a:r>
              <a:rPr lang="en-US" sz="4400" b="1" cap="none" spc="0" dirty="0">
                <a:ln w="0"/>
                <a:solidFill>
                  <a:schemeClr val="bg1"/>
                </a:solidFill>
                <a:effectLst>
                  <a:outerShdw blurRad="38100" dist="19050" dir="2700000" algn="tl" rotWithShape="0">
                    <a:schemeClr val="dk1">
                      <a:alpha val="40000"/>
                    </a:schemeClr>
                  </a:outerShdw>
                </a:effectLst>
                <a:latin typeface="Times" pitchFamily="2" charset="0"/>
              </a:rPr>
              <a:t>3</a:t>
            </a:r>
          </a:p>
        </p:txBody>
      </p:sp>
      <p:sp>
        <p:nvSpPr>
          <p:cNvPr id="23" name="TextBox 22">
            <a:extLst>
              <a:ext uri="{FF2B5EF4-FFF2-40B4-BE49-F238E27FC236}">
                <a16:creationId xmlns:a16="http://schemas.microsoft.com/office/drawing/2014/main" id="{3DAA8561-C985-EB4A-A21A-AE46BEE6B3B1}"/>
              </a:ext>
            </a:extLst>
          </p:cNvPr>
          <p:cNvSpPr txBox="1"/>
          <p:nvPr/>
        </p:nvSpPr>
        <p:spPr>
          <a:xfrm>
            <a:off x="4138920" y="3132668"/>
            <a:ext cx="3657864" cy="461665"/>
          </a:xfrm>
          <a:prstGeom prst="rect">
            <a:avLst/>
          </a:prstGeom>
          <a:noFill/>
        </p:spPr>
        <p:txBody>
          <a:bodyPr wrap="square" rtlCol="0">
            <a:spAutoFit/>
          </a:bodyPr>
          <a:lstStyle/>
          <a:p>
            <a:r>
              <a:rPr lang="en" sz="2400" b="1" dirty="0">
                <a:solidFill>
                  <a:srgbClr val="000000"/>
                </a:solidFill>
                <a:latin typeface="Times New Roman"/>
                <a:ea typeface="Times New Roman"/>
                <a:cs typeface="Times New Roman"/>
                <a:sym typeface="Times New Roman"/>
              </a:rPr>
              <a:t>Work To Be Done</a:t>
            </a:r>
            <a:endParaRPr lang="en-US" sz="2400" b="1" dirty="0">
              <a:latin typeface="Times" pitchFamily="2" charset="0"/>
            </a:endParaRPr>
          </a:p>
        </p:txBody>
      </p:sp>
      <p:sp>
        <p:nvSpPr>
          <p:cNvPr id="24" name="Oval 23">
            <a:extLst>
              <a:ext uri="{FF2B5EF4-FFF2-40B4-BE49-F238E27FC236}">
                <a16:creationId xmlns:a16="http://schemas.microsoft.com/office/drawing/2014/main" id="{FB28DC8D-9BA5-FD49-B5A6-7A7B2DEDA2BB}"/>
              </a:ext>
            </a:extLst>
          </p:cNvPr>
          <p:cNvSpPr/>
          <p:nvPr/>
        </p:nvSpPr>
        <p:spPr>
          <a:xfrm>
            <a:off x="3553400" y="3900566"/>
            <a:ext cx="609600" cy="620539"/>
          </a:xfrm>
          <a:prstGeom prst="ellipse">
            <a:avLst/>
          </a:prstGeom>
          <a:solidFill>
            <a:srgbClr val="B22D4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8B87230-EF2B-F246-9498-FCF22E5E0EF1}"/>
              </a:ext>
            </a:extLst>
          </p:cNvPr>
          <p:cNvSpPr/>
          <p:nvPr/>
        </p:nvSpPr>
        <p:spPr>
          <a:xfrm>
            <a:off x="3624803" y="3826114"/>
            <a:ext cx="466794" cy="769441"/>
          </a:xfrm>
          <a:prstGeom prst="rect">
            <a:avLst/>
          </a:prstGeom>
          <a:noFill/>
          <a:effectLst/>
        </p:spPr>
        <p:txBody>
          <a:bodyPr wrap="none" lIns="91440" tIns="45720" rIns="91440" bIns="45720">
            <a:spAutoFit/>
          </a:bodyPr>
          <a:lstStyle/>
          <a:p>
            <a:pPr algn="ctr"/>
            <a:r>
              <a:rPr lang="en-US" sz="4400" b="1" cap="none" spc="0" dirty="0">
                <a:ln w="0"/>
                <a:solidFill>
                  <a:schemeClr val="bg1"/>
                </a:solidFill>
                <a:effectLst>
                  <a:outerShdw blurRad="38100" dist="19050" dir="2700000" algn="tl" rotWithShape="0">
                    <a:schemeClr val="dk1">
                      <a:alpha val="40000"/>
                    </a:schemeClr>
                  </a:outerShdw>
                </a:effectLst>
                <a:latin typeface="Times" pitchFamily="2" charset="0"/>
              </a:rPr>
              <a:t>4</a:t>
            </a:r>
          </a:p>
        </p:txBody>
      </p:sp>
      <p:sp>
        <p:nvSpPr>
          <p:cNvPr id="26" name="TextBox 25">
            <a:extLst>
              <a:ext uri="{FF2B5EF4-FFF2-40B4-BE49-F238E27FC236}">
                <a16:creationId xmlns:a16="http://schemas.microsoft.com/office/drawing/2014/main" id="{660EA32F-DE2F-EE4E-A26E-72D7967C3ABB}"/>
              </a:ext>
            </a:extLst>
          </p:cNvPr>
          <p:cNvSpPr txBox="1"/>
          <p:nvPr/>
        </p:nvSpPr>
        <p:spPr>
          <a:xfrm>
            <a:off x="4162999" y="4011067"/>
            <a:ext cx="4859975" cy="461665"/>
          </a:xfrm>
          <a:prstGeom prst="rect">
            <a:avLst/>
          </a:prstGeom>
          <a:noFill/>
        </p:spPr>
        <p:txBody>
          <a:bodyPr wrap="square" rtlCol="0">
            <a:spAutoFit/>
          </a:bodyPr>
          <a:lstStyle/>
          <a:p>
            <a:r>
              <a:rPr lang="en-US" sz="2400" b="1" dirty="0">
                <a:latin typeface="Times" pitchFamily="2" charset="0"/>
              </a:rPr>
              <a:t>Data Visualization</a:t>
            </a:r>
          </a:p>
        </p:txBody>
      </p:sp>
      <p:sp>
        <p:nvSpPr>
          <p:cNvPr id="27" name="Oval 26">
            <a:extLst>
              <a:ext uri="{FF2B5EF4-FFF2-40B4-BE49-F238E27FC236}">
                <a16:creationId xmlns:a16="http://schemas.microsoft.com/office/drawing/2014/main" id="{AF0F6E80-6D7D-2D4C-A0CD-EACB27F79448}"/>
              </a:ext>
            </a:extLst>
          </p:cNvPr>
          <p:cNvSpPr/>
          <p:nvPr/>
        </p:nvSpPr>
        <p:spPr>
          <a:xfrm>
            <a:off x="3553400" y="4859520"/>
            <a:ext cx="609600" cy="620539"/>
          </a:xfrm>
          <a:prstGeom prst="ellipse">
            <a:avLst/>
          </a:prstGeom>
          <a:solidFill>
            <a:srgbClr val="B22D4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BB8E1B9-0FC6-174E-A092-4E3F68C2C54A}"/>
              </a:ext>
            </a:extLst>
          </p:cNvPr>
          <p:cNvSpPr/>
          <p:nvPr/>
        </p:nvSpPr>
        <p:spPr>
          <a:xfrm>
            <a:off x="3624803" y="4785068"/>
            <a:ext cx="466794" cy="769441"/>
          </a:xfrm>
          <a:prstGeom prst="rect">
            <a:avLst/>
          </a:prstGeom>
          <a:noFill/>
          <a:effectLst/>
        </p:spPr>
        <p:txBody>
          <a:bodyPr wrap="none" lIns="91440" tIns="45720" rIns="91440" bIns="45720">
            <a:spAutoFit/>
          </a:bodyPr>
          <a:lstStyle/>
          <a:p>
            <a:pPr algn="ctr"/>
            <a:r>
              <a:rPr lang="en-US" sz="4400" b="1" cap="none" spc="0" dirty="0">
                <a:ln w="0"/>
                <a:solidFill>
                  <a:schemeClr val="bg1"/>
                </a:solidFill>
                <a:effectLst>
                  <a:outerShdw blurRad="38100" dist="19050" dir="2700000" algn="tl" rotWithShape="0">
                    <a:schemeClr val="dk1">
                      <a:alpha val="40000"/>
                    </a:schemeClr>
                  </a:outerShdw>
                </a:effectLst>
                <a:latin typeface="Times" pitchFamily="2" charset="0"/>
              </a:rPr>
              <a:t>5</a:t>
            </a:r>
          </a:p>
        </p:txBody>
      </p:sp>
      <p:sp>
        <p:nvSpPr>
          <p:cNvPr id="29" name="TextBox 28">
            <a:extLst>
              <a:ext uri="{FF2B5EF4-FFF2-40B4-BE49-F238E27FC236}">
                <a16:creationId xmlns:a16="http://schemas.microsoft.com/office/drawing/2014/main" id="{32ADE971-020B-C447-9AC0-41C4266CCBAC}"/>
              </a:ext>
            </a:extLst>
          </p:cNvPr>
          <p:cNvSpPr txBox="1"/>
          <p:nvPr/>
        </p:nvSpPr>
        <p:spPr>
          <a:xfrm>
            <a:off x="4163000" y="4987862"/>
            <a:ext cx="4123750" cy="461665"/>
          </a:xfrm>
          <a:prstGeom prst="rect">
            <a:avLst/>
          </a:prstGeom>
          <a:noFill/>
        </p:spPr>
        <p:txBody>
          <a:bodyPr wrap="square" rtlCol="0">
            <a:spAutoFit/>
          </a:bodyPr>
          <a:lstStyle/>
          <a:p>
            <a:r>
              <a:rPr lang="en-US" sz="2400" b="1" dirty="0">
                <a:latin typeface="Times" pitchFamily="2" charset="0"/>
              </a:rPr>
              <a:t>Implementation of Model</a:t>
            </a:r>
          </a:p>
        </p:txBody>
      </p:sp>
    </p:spTree>
    <p:extLst>
      <p:ext uri="{BB962C8B-B14F-4D97-AF65-F5344CB8AC3E}">
        <p14:creationId xmlns:p14="http://schemas.microsoft.com/office/powerpoint/2010/main" val="2507799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8C9A3B-6444-4333-84A8-BC1FB65D1DF4}"/>
              </a:ext>
            </a:extLst>
          </p:cNvPr>
          <p:cNvSpPr>
            <a:spLocks noGrp="1"/>
          </p:cNvSpPr>
          <p:nvPr>
            <p:ph type="sldNum" sz="quarter" idx="13"/>
          </p:nvPr>
        </p:nvSpPr>
        <p:spPr/>
        <p:txBody>
          <a:bodyPr/>
          <a:lstStyle/>
          <a:p>
            <a:fld id="{12342C3A-DD85-7843-B416-BD52AB030D59}" type="slidenum">
              <a:rPr lang="en-US" smtClean="0"/>
              <a:pPr/>
              <a:t>4</a:t>
            </a:fld>
            <a:endParaRPr lang="en-US" dirty="0"/>
          </a:p>
        </p:txBody>
      </p:sp>
      <p:sp>
        <p:nvSpPr>
          <p:cNvPr id="3" name="Text Placeholder 2">
            <a:extLst>
              <a:ext uri="{FF2B5EF4-FFF2-40B4-BE49-F238E27FC236}">
                <a16:creationId xmlns:a16="http://schemas.microsoft.com/office/drawing/2014/main" id="{53ACFBD5-A7E6-4F8D-8481-9C6DA147DA45}"/>
              </a:ext>
            </a:extLst>
          </p:cNvPr>
          <p:cNvSpPr>
            <a:spLocks noGrp="1"/>
          </p:cNvSpPr>
          <p:nvPr>
            <p:ph type="body" sz="quarter" idx="12"/>
          </p:nvPr>
        </p:nvSpPr>
        <p:spPr/>
        <p:txBody>
          <a:bodyPr/>
          <a:lstStyle/>
          <a:p>
            <a:pPr marL="285750" indent="-285750">
              <a:buFont typeface="Wingdings" panose="05000000000000000000" pitchFamily="2" charset="2"/>
              <a:buChar char="v"/>
            </a:pPr>
            <a:r>
              <a:rPr lang="en-US" dirty="0"/>
              <a:t>The H1B visa is a temporary or non-immigrant “specialty occupation” US visa, which means the holder is employed in a position that requires specialized skills or knowledge.</a:t>
            </a:r>
          </a:p>
          <a:p>
            <a:pPr marL="285750" indent="-285750">
              <a:buFont typeface="Wingdings" panose="05000000000000000000" pitchFamily="2" charset="2"/>
              <a:buChar char="v"/>
            </a:pPr>
            <a:r>
              <a:rPr lang="en-US" dirty="0"/>
              <a:t>A certified Labor Condition Application (ETA Form 9035), is a prerequisite to H1B approval. The LCA must be certified by the Department of Labor (DOL) before the H1B petition is submitted to USCIS.</a:t>
            </a:r>
          </a:p>
          <a:p>
            <a:pPr marL="285750" indent="-285750">
              <a:buFont typeface="Wingdings" panose="05000000000000000000" pitchFamily="2" charset="2"/>
              <a:buChar char="v"/>
            </a:pPr>
            <a:r>
              <a:rPr lang="en-US" dirty="0"/>
              <a:t>The Labor Condition Application (LCA) contains basic wage and location information about the proposed H1B employment. The LCA contains the rate of pay, period of employment, and work location.</a:t>
            </a:r>
          </a:p>
          <a:p>
            <a:endParaRPr lang="en-US" dirty="0"/>
          </a:p>
        </p:txBody>
      </p:sp>
      <p:sp>
        <p:nvSpPr>
          <p:cNvPr id="4" name="Title 3">
            <a:extLst>
              <a:ext uri="{FF2B5EF4-FFF2-40B4-BE49-F238E27FC236}">
                <a16:creationId xmlns:a16="http://schemas.microsoft.com/office/drawing/2014/main" id="{F9758A63-5C2C-48FF-87AC-E227D851E573}"/>
              </a:ext>
            </a:extLst>
          </p:cNvPr>
          <p:cNvSpPr>
            <a:spLocks noGrp="1"/>
          </p:cNvSpPr>
          <p:nvPr>
            <p:ph type="title"/>
          </p:nvPr>
        </p:nvSpPr>
        <p:spPr/>
        <p:txBody>
          <a:bodyPr/>
          <a:lstStyle/>
          <a:p>
            <a:r>
              <a:rPr lang="en-US" dirty="0"/>
              <a:t>Introduction</a:t>
            </a:r>
          </a:p>
        </p:txBody>
      </p:sp>
      <p:pic>
        <p:nvPicPr>
          <p:cNvPr id="8" name="Picture 7">
            <a:extLst>
              <a:ext uri="{FF2B5EF4-FFF2-40B4-BE49-F238E27FC236}">
                <a16:creationId xmlns:a16="http://schemas.microsoft.com/office/drawing/2014/main" id="{1308D971-7AE1-4FB0-9929-46D17B894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229" y="3687841"/>
            <a:ext cx="4618851" cy="2406054"/>
          </a:xfrm>
          <a:prstGeom prst="rect">
            <a:avLst/>
          </a:prstGeom>
        </p:spPr>
      </p:pic>
    </p:spTree>
    <p:extLst>
      <p:ext uri="{BB962C8B-B14F-4D97-AF65-F5344CB8AC3E}">
        <p14:creationId xmlns:p14="http://schemas.microsoft.com/office/powerpoint/2010/main" val="611277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CD941A-386F-4067-8A05-81BA463EE2D6}"/>
              </a:ext>
            </a:extLst>
          </p:cNvPr>
          <p:cNvSpPr>
            <a:spLocks noGrp="1"/>
          </p:cNvSpPr>
          <p:nvPr>
            <p:ph type="sldNum" sz="quarter" idx="13"/>
          </p:nvPr>
        </p:nvSpPr>
        <p:spPr/>
        <p:txBody>
          <a:bodyPr/>
          <a:lstStyle/>
          <a:p>
            <a:fld id="{12342C3A-DD85-7843-B416-BD52AB030D59}" type="slidenum">
              <a:rPr lang="en-US" smtClean="0"/>
              <a:pPr/>
              <a:t>5</a:t>
            </a:fld>
            <a:endParaRPr lang="en-US" dirty="0"/>
          </a:p>
        </p:txBody>
      </p:sp>
      <p:sp>
        <p:nvSpPr>
          <p:cNvPr id="3" name="Text Placeholder 2">
            <a:extLst>
              <a:ext uri="{FF2B5EF4-FFF2-40B4-BE49-F238E27FC236}">
                <a16:creationId xmlns:a16="http://schemas.microsoft.com/office/drawing/2014/main" id="{0981DD56-FA96-4B5D-A161-F6CDF2FF028E}"/>
              </a:ext>
            </a:extLst>
          </p:cNvPr>
          <p:cNvSpPr>
            <a:spLocks noGrp="1"/>
          </p:cNvSpPr>
          <p:nvPr>
            <p:ph type="body" sz="quarter" idx="12"/>
          </p:nvPr>
        </p:nvSpPr>
        <p:spPr/>
        <p:txBody>
          <a:bodyPr/>
          <a:lstStyle/>
          <a:p>
            <a:r>
              <a:rPr lang="en-US" b="1" dirty="0"/>
              <a:t>IMPORTANT</a:t>
            </a:r>
            <a:br>
              <a:rPr lang="en-US" dirty="0"/>
            </a:br>
            <a:r>
              <a:rPr lang="en-US" dirty="0"/>
              <a:t>The LCA must be CERTIFIED by the DOL and submitted with the Form I-129 for the H1B petition to be approved by USCIS.</a:t>
            </a:r>
          </a:p>
          <a:p>
            <a:endParaRPr lang="en-US" dirty="0"/>
          </a:p>
        </p:txBody>
      </p:sp>
      <p:sp>
        <p:nvSpPr>
          <p:cNvPr id="4" name="Title 3">
            <a:extLst>
              <a:ext uri="{FF2B5EF4-FFF2-40B4-BE49-F238E27FC236}">
                <a16:creationId xmlns:a16="http://schemas.microsoft.com/office/drawing/2014/main" id="{2FEFE88E-CB81-4DED-ABB8-4A3D3F5B527C}"/>
              </a:ext>
            </a:extLst>
          </p:cNvPr>
          <p:cNvSpPr>
            <a:spLocks noGrp="1"/>
          </p:cNvSpPr>
          <p:nvPr>
            <p:ph type="title"/>
          </p:nvPr>
        </p:nvSpPr>
        <p:spPr/>
        <p:txBody>
          <a:bodyPr/>
          <a:lstStyle/>
          <a:p>
            <a:r>
              <a:rPr lang="en-US" dirty="0"/>
              <a:t>Continued….</a:t>
            </a:r>
          </a:p>
        </p:txBody>
      </p:sp>
      <p:pic>
        <p:nvPicPr>
          <p:cNvPr id="5" name="Google Shape;180;p20">
            <a:extLst>
              <a:ext uri="{FF2B5EF4-FFF2-40B4-BE49-F238E27FC236}">
                <a16:creationId xmlns:a16="http://schemas.microsoft.com/office/drawing/2014/main" id="{2693C61E-AE7A-4F76-B966-260C4F4EA1AA}"/>
              </a:ext>
            </a:extLst>
          </p:cNvPr>
          <p:cNvPicPr preferRelativeResize="0"/>
          <p:nvPr/>
        </p:nvPicPr>
        <p:blipFill>
          <a:blip r:embed="rId2">
            <a:alphaModFix/>
          </a:blip>
          <a:stretch>
            <a:fillRect/>
          </a:stretch>
        </p:blipFill>
        <p:spPr>
          <a:xfrm>
            <a:off x="1510047" y="2836190"/>
            <a:ext cx="4456125" cy="1776975"/>
          </a:xfrm>
          <a:prstGeom prst="rect">
            <a:avLst/>
          </a:prstGeom>
          <a:noFill/>
          <a:ln>
            <a:noFill/>
          </a:ln>
        </p:spPr>
      </p:pic>
    </p:spTree>
    <p:extLst>
      <p:ext uri="{BB962C8B-B14F-4D97-AF65-F5344CB8AC3E}">
        <p14:creationId xmlns:p14="http://schemas.microsoft.com/office/powerpoint/2010/main" val="4239436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body" idx="1"/>
          </p:nvPr>
        </p:nvSpPr>
        <p:spPr>
          <a:xfrm>
            <a:off x="227025" y="1927000"/>
            <a:ext cx="8691600" cy="3500700"/>
          </a:xfrm>
          <a:prstGeom prst="rect">
            <a:avLst/>
          </a:prstGeom>
          <a:noFill/>
          <a:ln>
            <a:noFill/>
          </a:ln>
        </p:spPr>
        <p:txBody>
          <a:bodyPr spcFirstLastPara="1" wrap="square" lIns="68575" tIns="34275" rIns="68575" bIns="34275" anchor="t" anchorCtr="0">
            <a:noAutofit/>
          </a:bodyPr>
          <a:lstStyle/>
          <a:p>
            <a:pPr marL="0" indent="0">
              <a:lnSpc>
                <a:spcPct val="115000"/>
              </a:lnSpc>
              <a:buSzPts val="1100"/>
              <a:buNone/>
            </a:pPr>
            <a:r>
              <a:rPr lang="en" sz="2400" b="1" dirty="0">
                <a:latin typeface="Times New Roman"/>
                <a:ea typeface="Times New Roman"/>
                <a:cs typeface="Times New Roman"/>
                <a:sym typeface="Times New Roman"/>
              </a:rPr>
              <a:t>“To predict whether a person’</a:t>
            </a:r>
            <a:r>
              <a:rPr lang="en-US" sz="2400" b="1" dirty="0">
                <a:latin typeface="Times New Roman"/>
                <a:ea typeface="Times New Roman"/>
                <a:cs typeface="Times New Roman"/>
                <a:sym typeface="Times New Roman"/>
              </a:rPr>
              <a:t>s</a:t>
            </a:r>
            <a:r>
              <a:rPr lang="en" sz="2400" b="1" dirty="0">
                <a:latin typeface="Times New Roman"/>
                <a:ea typeface="Times New Roman"/>
                <a:cs typeface="Times New Roman"/>
                <a:sym typeface="Times New Roman"/>
              </a:rPr>
              <a:t> </a:t>
            </a:r>
            <a:r>
              <a:rPr lang="en-US" sz="2400" b="1" dirty="0">
                <a:latin typeface="Times New Roman"/>
                <a:ea typeface="Times New Roman"/>
                <a:cs typeface="Times New Roman"/>
                <a:sym typeface="Times New Roman"/>
              </a:rPr>
              <a:t>LCA application will be CERTIFIED or DENIED based on his profile</a:t>
            </a:r>
            <a:r>
              <a:rPr lang="en" sz="2400" b="1" dirty="0">
                <a:latin typeface="Times New Roman"/>
                <a:ea typeface="Times New Roman"/>
                <a:cs typeface="Times New Roman"/>
                <a:sym typeface="Times New Roman"/>
              </a:rPr>
              <a:t>.”</a:t>
            </a:r>
            <a:endParaRPr sz="2400" b="1" dirty="0">
              <a:latin typeface="Times New Roman"/>
              <a:ea typeface="Times New Roman"/>
              <a:cs typeface="Times New Roman"/>
              <a:sym typeface="Times New Roman"/>
            </a:endParaRPr>
          </a:p>
          <a:p>
            <a:pPr marL="0" indent="0">
              <a:lnSpc>
                <a:spcPct val="115000"/>
              </a:lnSpc>
              <a:spcBef>
                <a:spcPts val="1600"/>
              </a:spcBef>
              <a:buSzPts val="1100"/>
              <a:buNone/>
            </a:pPr>
            <a:endParaRPr sz="2000" b="1" dirty="0">
              <a:latin typeface="Times New Roman"/>
              <a:ea typeface="Times New Roman"/>
              <a:cs typeface="Times New Roman"/>
              <a:sym typeface="Times New Roman"/>
            </a:endParaRPr>
          </a:p>
          <a:p>
            <a:pPr marL="0" indent="0">
              <a:spcBef>
                <a:spcPts val="1600"/>
              </a:spcBef>
              <a:buSzPts val="2300"/>
              <a:buNone/>
            </a:pPr>
            <a:r>
              <a:rPr lang="en" sz="2200" b="1" u="sng" dirty="0"/>
              <a:t>Proposed Solution:</a:t>
            </a:r>
            <a:endParaRPr sz="2200" b="1" u="sng" dirty="0"/>
          </a:p>
          <a:p>
            <a:pPr marL="0" indent="0">
              <a:buSzPts val="2300"/>
              <a:buNone/>
            </a:pPr>
            <a:endParaRPr sz="2200" b="1" dirty="0"/>
          </a:p>
          <a:p>
            <a:pPr marL="0" indent="0">
              <a:lnSpc>
                <a:spcPct val="115000"/>
              </a:lnSpc>
              <a:buSzPts val="1100"/>
              <a:buNone/>
            </a:pPr>
            <a:r>
              <a:rPr lang="en" sz="2400" b="1" dirty="0">
                <a:latin typeface="Times New Roman"/>
                <a:ea typeface="Times New Roman"/>
                <a:cs typeface="Times New Roman"/>
                <a:sym typeface="Times New Roman"/>
              </a:rPr>
              <a:t>“I propose to solve this problem using classification techniques in data mining.”</a:t>
            </a:r>
            <a:endParaRPr sz="2400" b="1" dirty="0">
              <a:latin typeface="Times New Roman"/>
              <a:ea typeface="Times New Roman"/>
              <a:cs typeface="Times New Roman"/>
              <a:sym typeface="Times New Roman"/>
            </a:endParaRPr>
          </a:p>
          <a:p>
            <a:pPr marL="0" indent="0">
              <a:lnSpc>
                <a:spcPct val="115000"/>
              </a:lnSpc>
              <a:spcBef>
                <a:spcPts val="1600"/>
              </a:spcBef>
              <a:buSzPts val="1100"/>
              <a:buNone/>
            </a:pPr>
            <a:endParaRPr sz="1800" dirty="0">
              <a:latin typeface="Times New Roman"/>
              <a:ea typeface="Times New Roman"/>
              <a:cs typeface="Times New Roman"/>
              <a:sym typeface="Times New Roman"/>
            </a:endParaRPr>
          </a:p>
          <a:p>
            <a:pPr marL="0" indent="0">
              <a:lnSpc>
                <a:spcPct val="115000"/>
              </a:lnSpc>
              <a:spcBef>
                <a:spcPts val="1600"/>
              </a:spcBef>
              <a:buSzPts val="1100"/>
              <a:buNone/>
            </a:pPr>
            <a:endParaRPr sz="1800" dirty="0">
              <a:latin typeface="Times New Roman"/>
              <a:ea typeface="Times New Roman"/>
              <a:cs typeface="Times New Roman"/>
              <a:sym typeface="Times New Roman"/>
            </a:endParaRPr>
          </a:p>
          <a:p>
            <a:pPr marL="0" indent="0">
              <a:lnSpc>
                <a:spcPct val="115000"/>
              </a:lnSpc>
              <a:spcBef>
                <a:spcPts val="1600"/>
              </a:spcBef>
              <a:buSzPts val="1100"/>
              <a:buNone/>
            </a:pPr>
            <a:endParaRPr sz="1800" dirty="0">
              <a:latin typeface="Times New Roman"/>
              <a:ea typeface="Times New Roman"/>
              <a:cs typeface="Times New Roman"/>
              <a:sym typeface="Times New Roman"/>
            </a:endParaRPr>
          </a:p>
          <a:p>
            <a:pPr marL="0" indent="0">
              <a:lnSpc>
                <a:spcPct val="115000"/>
              </a:lnSpc>
              <a:spcBef>
                <a:spcPts val="1600"/>
              </a:spcBef>
              <a:spcAft>
                <a:spcPts val="1600"/>
              </a:spcAft>
              <a:buSzPts val="1100"/>
              <a:buNone/>
            </a:pPr>
            <a:endParaRPr dirty="0">
              <a:latin typeface="Times New Roman"/>
              <a:ea typeface="Times New Roman"/>
              <a:cs typeface="Times New Roman"/>
              <a:sym typeface="Times New Roman"/>
            </a:endParaRPr>
          </a:p>
        </p:txBody>
      </p:sp>
      <p:sp>
        <p:nvSpPr>
          <p:cNvPr id="186" name="Google Shape;186;p21"/>
          <p:cNvSpPr txBox="1">
            <a:spLocks noGrp="1"/>
          </p:cNvSpPr>
          <p:nvPr>
            <p:ph type="title"/>
          </p:nvPr>
        </p:nvSpPr>
        <p:spPr>
          <a:xfrm>
            <a:off x="227025" y="1325999"/>
            <a:ext cx="7303200" cy="402000"/>
          </a:xfrm>
          <a:prstGeom prst="rect">
            <a:avLst/>
          </a:prstGeom>
          <a:noFill/>
          <a:ln>
            <a:noFill/>
          </a:ln>
        </p:spPr>
        <p:txBody>
          <a:bodyPr spcFirstLastPara="1" wrap="square" lIns="68575" tIns="34275" rIns="68575" bIns="34275" anchor="t" anchorCtr="0">
            <a:noAutofit/>
          </a:bodyPr>
          <a:lstStyle/>
          <a:p>
            <a:r>
              <a:rPr lang="en" sz="2200" u="sng"/>
              <a:t>Problem Statement:</a:t>
            </a:r>
            <a:endParaRPr sz="2200" u="sng"/>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695F69-ACDF-41E0-812B-75469F9735FA}"/>
              </a:ext>
            </a:extLst>
          </p:cNvPr>
          <p:cNvSpPr>
            <a:spLocks noGrp="1"/>
          </p:cNvSpPr>
          <p:nvPr>
            <p:ph type="sldNum" sz="quarter" idx="13"/>
          </p:nvPr>
        </p:nvSpPr>
        <p:spPr/>
        <p:txBody>
          <a:bodyPr/>
          <a:lstStyle/>
          <a:p>
            <a:fld id="{12342C3A-DD85-7843-B416-BD52AB030D59}" type="slidenum">
              <a:rPr lang="en-US" smtClean="0"/>
              <a:pPr/>
              <a:t>7</a:t>
            </a:fld>
            <a:endParaRPr lang="en-US" dirty="0"/>
          </a:p>
        </p:txBody>
      </p:sp>
      <p:sp>
        <p:nvSpPr>
          <p:cNvPr id="3" name="Text Placeholder 2">
            <a:extLst>
              <a:ext uri="{FF2B5EF4-FFF2-40B4-BE49-F238E27FC236}">
                <a16:creationId xmlns:a16="http://schemas.microsoft.com/office/drawing/2014/main" id="{818D0D40-F8AE-4D12-B277-703ACB115616}"/>
              </a:ext>
            </a:extLst>
          </p:cNvPr>
          <p:cNvSpPr>
            <a:spLocks noGrp="1"/>
          </p:cNvSpPr>
          <p:nvPr>
            <p:ph type="body" sz="quarter" idx="12"/>
          </p:nvPr>
        </p:nvSpPr>
        <p:spPr/>
        <p:txBody>
          <a:bodyPr/>
          <a:lstStyle/>
          <a:p>
            <a:pPr marL="285750" indent="-285750">
              <a:buFont typeface="Wingdings" panose="05000000000000000000" pitchFamily="2" charset="2"/>
              <a:buChar char="v"/>
            </a:pPr>
            <a:r>
              <a:rPr lang="en-US" dirty="0"/>
              <a:t>Office of Foreign Labor Certification (OFLC) generates program data that is essential both for internal assessment of program effectiveness and for providing the Department’s external stakeholders with useful information about the immigration programs administered by OFLC.</a:t>
            </a:r>
          </a:p>
          <a:p>
            <a:pPr marL="285750" indent="-285750">
              <a:buFont typeface="Wingdings" panose="05000000000000000000" pitchFamily="2" charset="2"/>
              <a:buChar char="v"/>
            </a:pPr>
            <a:r>
              <a:rPr lang="en-US" dirty="0"/>
              <a:t>In line with the Department’s commitment to the Open Government initiative and specific regulatory disclosure requirements, OFLC makes public the annual releases of program disclosure data to assist with external research and program evaluation.</a:t>
            </a:r>
          </a:p>
          <a:p>
            <a:pPr marL="285750" indent="-285750">
              <a:buFont typeface="Wingdings" panose="05000000000000000000" pitchFamily="2" charset="2"/>
              <a:buChar char="v"/>
            </a:pPr>
            <a:r>
              <a:rPr lang="en-US" b="1" dirty="0"/>
              <a:t>Raw data is available at </a:t>
            </a:r>
            <a:r>
              <a:rPr lang="en-US" dirty="0">
                <a:solidFill>
                  <a:schemeClr val="accent1"/>
                </a:solidFill>
              </a:rPr>
              <a:t>https://www.foreignlaborcert.doleta.gov/performancedata.cfm</a:t>
            </a:r>
            <a:endParaRPr lang="en-US" b="1" dirty="0">
              <a:solidFill>
                <a:schemeClr val="accent1"/>
              </a:solidFill>
            </a:endParaRPr>
          </a:p>
        </p:txBody>
      </p:sp>
      <p:sp>
        <p:nvSpPr>
          <p:cNvPr id="4" name="Title 3">
            <a:extLst>
              <a:ext uri="{FF2B5EF4-FFF2-40B4-BE49-F238E27FC236}">
                <a16:creationId xmlns:a16="http://schemas.microsoft.com/office/drawing/2014/main" id="{83077811-85AE-45C7-BC92-03CEE45F52F1}"/>
              </a:ext>
            </a:extLst>
          </p:cNvPr>
          <p:cNvSpPr>
            <a:spLocks noGrp="1"/>
          </p:cNvSpPr>
          <p:nvPr>
            <p:ph type="title"/>
          </p:nvPr>
        </p:nvSpPr>
        <p:spPr/>
        <p:txBody>
          <a:bodyPr/>
          <a:lstStyle/>
          <a:p>
            <a:r>
              <a:rPr lang="en-US" altLang="en-US" sz="3200" dirty="0">
                <a:solidFill>
                  <a:srgbClr val="595959"/>
                </a:solidFill>
                <a:latin typeface="Lato" pitchFamily="32" charset="0"/>
              </a:rPr>
              <a:t>About the DATA</a:t>
            </a:r>
            <a:br>
              <a:rPr lang="en-US" altLang="en-US" sz="3200" dirty="0">
                <a:solidFill>
                  <a:srgbClr val="595959"/>
                </a:solidFill>
                <a:latin typeface="Lato" pitchFamily="32" charset="0"/>
              </a:rPr>
            </a:br>
            <a:endParaRPr lang="en-US" dirty="0"/>
          </a:p>
        </p:txBody>
      </p:sp>
      <p:pic>
        <p:nvPicPr>
          <p:cNvPr id="5" name="Picture 4">
            <a:extLst>
              <a:ext uri="{FF2B5EF4-FFF2-40B4-BE49-F238E27FC236}">
                <a16:creationId xmlns:a16="http://schemas.microsoft.com/office/drawing/2014/main" id="{666CD5B7-F2D0-4F48-8475-7B9E48FDD9AC}"/>
              </a:ext>
            </a:extLst>
          </p:cNvPr>
          <p:cNvPicPr>
            <a:picLocks noChangeAspect="1"/>
          </p:cNvPicPr>
          <p:nvPr/>
        </p:nvPicPr>
        <p:blipFill>
          <a:blip r:embed="rId2"/>
          <a:stretch>
            <a:fillRect/>
          </a:stretch>
        </p:blipFill>
        <p:spPr>
          <a:xfrm>
            <a:off x="0" y="3429000"/>
            <a:ext cx="9144000" cy="2885749"/>
          </a:xfrm>
          <a:prstGeom prst="rect">
            <a:avLst/>
          </a:prstGeom>
        </p:spPr>
      </p:pic>
    </p:spTree>
    <p:extLst>
      <p:ext uri="{BB962C8B-B14F-4D97-AF65-F5344CB8AC3E}">
        <p14:creationId xmlns:p14="http://schemas.microsoft.com/office/powerpoint/2010/main" val="1629967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DA319E-F16C-4281-808C-12FB31AFB2B1}"/>
              </a:ext>
            </a:extLst>
          </p:cNvPr>
          <p:cNvSpPr>
            <a:spLocks noGrp="1"/>
          </p:cNvSpPr>
          <p:nvPr>
            <p:ph type="sldNum" sz="quarter" idx="13"/>
          </p:nvPr>
        </p:nvSpPr>
        <p:spPr/>
        <p:txBody>
          <a:bodyPr/>
          <a:lstStyle/>
          <a:p>
            <a:fld id="{12342C3A-DD85-7843-B416-BD52AB030D59}" type="slidenum">
              <a:rPr lang="en-US" smtClean="0"/>
              <a:pPr/>
              <a:t>8</a:t>
            </a:fld>
            <a:endParaRPr lang="en-US" dirty="0"/>
          </a:p>
        </p:txBody>
      </p:sp>
      <p:sp>
        <p:nvSpPr>
          <p:cNvPr id="4" name="Title 3">
            <a:extLst>
              <a:ext uri="{FF2B5EF4-FFF2-40B4-BE49-F238E27FC236}">
                <a16:creationId xmlns:a16="http://schemas.microsoft.com/office/drawing/2014/main" id="{C4E8D102-3721-4B14-A482-45057C6E073F}"/>
              </a:ext>
            </a:extLst>
          </p:cNvPr>
          <p:cNvSpPr>
            <a:spLocks noGrp="1"/>
          </p:cNvSpPr>
          <p:nvPr>
            <p:ph type="title"/>
          </p:nvPr>
        </p:nvSpPr>
        <p:spPr/>
        <p:txBody>
          <a:bodyPr/>
          <a:lstStyle/>
          <a:p>
            <a:r>
              <a:rPr lang="en-US" dirty="0"/>
              <a:t>Data Screenshot</a:t>
            </a:r>
          </a:p>
        </p:txBody>
      </p:sp>
      <p:pic>
        <p:nvPicPr>
          <p:cNvPr id="5" name="Picture 4">
            <a:extLst>
              <a:ext uri="{FF2B5EF4-FFF2-40B4-BE49-F238E27FC236}">
                <a16:creationId xmlns:a16="http://schemas.microsoft.com/office/drawing/2014/main" id="{284704C9-A49A-4732-B4C7-74B30193D49D}"/>
              </a:ext>
            </a:extLst>
          </p:cNvPr>
          <p:cNvPicPr>
            <a:picLocks noChangeAspect="1"/>
          </p:cNvPicPr>
          <p:nvPr/>
        </p:nvPicPr>
        <p:blipFill rotWithShape="1">
          <a:blip r:embed="rId2"/>
          <a:srcRect t="4441"/>
          <a:stretch/>
        </p:blipFill>
        <p:spPr>
          <a:xfrm>
            <a:off x="847049" y="3821987"/>
            <a:ext cx="6544638" cy="232073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BB4B719A-7EE4-4ECE-9C23-D8E21CE0D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208" y="1607050"/>
            <a:ext cx="7087826" cy="1821949"/>
          </a:xfrm>
          <a:prstGeom prst="rect">
            <a:avLst/>
          </a:prstGeom>
        </p:spPr>
      </p:pic>
    </p:spTree>
    <p:extLst>
      <p:ext uri="{BB962C8B-B14F-4D97-AF65-F5344CB8AC3E}">
        <p14:creationId xmlns:p14="http://schemas.microsoft.com/office/powerpoint/2010/main" val="1078314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A2A1F1-9EB0-4AD2-85A0-9FC1020C8AAD}"/>
              </a:ext>
            </a:extLst>
          </p:cNvPr>
          <p:cNvSpPr>
            <a:spLocks noGrp="1"/>
          </p:cNvSpPr>
          <p:nvPr>
            <p:ph type="sldNum" sz="quarter" idx="13"/>
          </p:nvPr>
        </p:nvSpPr>
        <p:spPr/>
        <p:txBody>
          <a:bodyPr/>
          <a:lstStyle/>
          <a:p>
            <a:fld id="{12342C3A-DD85-7843-B416-BD52AB030D59}" type="slidenum">
              <a:rPr lang="en-US" smtClean="0"/>
              <a:pPr/>
              <a:t>9</a:t>
            </a:fld>
            <a:endParaRPr lang="en-US" dirty="0"/>
          </a:p>
        </p:txBody>
      </p:sp>
      <p:sp>
        <p:nvSpPr>
          <p:cNvPr id="3" name="Text Placeholder 2">
            <a:extLst>
              <a:ext uri="{FF2B5EF4-FFF2-40B4-BE49-F238E27FC236}">
                <a16:creationId xmlns:a16="http://schemas.microsoft.com/office/drawing/2014/main" id="{26C2C5F5-76AC-4381-AA88-FC6D202DB8E1}"/>
              </a:ext>
            </a:extLst>
          </p:cNvPr>
          <p:cNvSpPr>
            <a:spLocks noGrp="1"/>
          </p:cNvSpPr>
          <p:nvPr>
            <p:ph type="body" sz="quarter" idx="12"/>
          </p:nvPr>
        </p:nvSpPr>
        <p:spPr/>
        <p:txBody>
          <a:bodyPr/>
          <a:lstStyle/>
          <a:p>
            <a:pPr marL="285750" indent="-285750">
              <a:buFont typeface="Wingdings" panose="05000000000000000000" pitchFamily="2" charset="2"/>
              <a:buChar char="v"/>
            </a:pPr>
            <a:r>
              <a:rPr lang="en-US" dirty="0"/>
              <a:t>Source: public disclosure file Employment and Training Administration Office of Foreign Labor Certification</a:t>
            </a:r>
          </a:p>
          <a:p>
            <a:pPr marL="285750" indent="-285750">
              <a:buFont typeface="Wingdings" panose="05000000000000000000" pitchFamily="2" charset="2"/>
              <a:buChar char="v"/>
            </a:pPr>
            <a:r>
              <a:rPr lang="en-US" dirty="0"/>
              <a:t>I have downloaded the data of year 2015, 2016,2017 and 2018 for analysis and applying my model.</a:t>
            </a:r>
          </a:p>
          <a:p>
            <a:pPr marL="285750" indent="-285750">
              <a:buFont typeface="Wingdings" panose="05000000000000000000" pitchFamily="2" charset="2"/>
              <a:buChar char="v"/>
            </a:pPr>
            <a:r>
              <a:rPr lang="en-US" dirty="0"/>
              <a:t>Raw data consist of approx. 3 million rows.</a:t>
            </a:r>
          </a:p>
          <a:p>
            <a:pPr marL="285750" indent="-285750">
              <a:buFont typeface="Wingdings" panose="05000000000000000000" pitchFamily="2" charset="2"/>
              <a:buChar char="v"/>
            </a:pPr>
            <a:r>
              <a:rPr lang="en-US" dirty="0"/>
              <a:t>The target variable in our dataset is CASE_STATUS.</a:t>
            </a:r>
          </a:p>
          <a:p>
            <a:pPr marL="285750" indent="-285750">
              <a:buFont typeface="Wingdings" panose="05000000000000000000" pitchFamily="2" charset="2"/>
              <a:buChar char="v"/>
            </a:pPr>
            <a:r>
              <a:rPr lang="en-US" dirty="0"/>
              <a:t>Raw data:</a:t>
            </a:r>
          </a:p>
          <a:p>
            <a:pPr marL="285750" indent="-285750">
              <a:buFont typeface="Wingdings" panose="05000000000000000000" pitchFamily="2" charset="2"/>
              <a:buChar char="v"/>
            </a:pPr>
            <a:endParaRPr lang="en-US" dirty="0"/>
          </a:p>
        </p:txBody>
      </p:sp>
      <p:sp>
        <p:nvSpPr>
          <p:cNvPr id="4" name="Title 3">
            <a:extLst>
              <a:ext uri="{FF2B5EF4-FFF2-40B4-BE49-F238E27FC236}">
                <a16:creationId xmlns:a16="http://schemas.microsoft.com/office/drawing/2014/main" id="{F76BCCFA-CE1F-46FA-9D4E-3C905BE9BDF8}"/>
              </a:ext>
            </a:extLst>
          </p:cNvPr>
          <p:cNvSpPr>
            <a:spLocks noGrp="1"/>
          </p:cNvSpPr>
          <p:nvPr>
            <p:ph type="title"/>
          </p:nvPr>
        </p:nvSpPr>
        <p:spPr/>
        <p:txBody>
          <a:bodyPr/>
          <a:lstStyle/>
          <a:p>
            <a:r>
              <a:rPr lang="en-US" dirty="0"/>
              <a:t>Data Insight</a:t>
            </a:r>
          </a:p>
        </p:txBody>
      </p:sp>
      <p:pic>
        <p:nvPicPr>
          <p:cNvPr id="5" name="Picture 4">
            <a:extLst>
              <a:ext uri="{FF2B5EF4-FFF2-40B4-BE49-F238E27FC236}">
                <a16:creationId xmlns:a16="http://schemas.microsoft.com/office/drawing/2014/main" id="{2B2F1E57-60D6-4E2E-B9C2-188EC9B53C29}"/>
              </a:ext>
            </a:extLst>
          </p:cNvPr>
          <p:cNvPicPr>
            <a:picLocks noChangeAspect="1"/>
          </p:cNvPicPr>
          <p:nvPr/>
        </p:nvPicPr>
        <p:blipFill>
          <a:blip r:embed="rId2"/>
          <a:stretch>
            <a:fillRect/>
          </a:stretch>
        </p:blipFill>
        <p:spPr>
          <a:xfrm>
            <a:off x="1090902" y="3955603"/>
            <a:ext cx="5811728" cy="1202024"/>
          </a:xfrm>
          <a:prstGeom prst="rect">
            <a:avLst/>
          </a:prstGeom>
        </p:spPr>
      </p:pic>
    </p:spTree>
    <p:extLst>
      <p:ext uri="{BB962C8B-B14F-4D97-AF65-F5344CB8AC3E}">
        <p14:creationId xmlns:p14="http://schemas.microsoft.com/office/powerpoint/2010/main" val="565147963"/>
      </p:ext>
    </p:extLst>
  </p:cSld>
  <p:clrMapOvr>
    <a:masterClrMapping/>
  </p:clrMapOvr>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329</TotalTime>
  <Words>1016</Words>
  <Application>Microsoft Office PowerPoint</Application>
  <PresentationFormat>On-screen Show (4:3)</PresentationFormat>
  <Paragraphs>136</Paragraphs>
  <Slides>29</Slides>
  <Notes>5</Notes>
  <HiddenSlides>0</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29</vt:i4>
      </vt:variant>
    </vt:vector>
  </HeadingPairs>
  <TitlesOfParts>
    <vt:vector size="47" baseType="lpstr">
      <vt:lpstr>Arial</vt:lpstr>
      <vt:lpstr>Calibri</vt:lpstr>
      <vt:lpstr>Cambria</vt:lpstr>
      <vt:lpstr>Century Gothic</vt:lpstr>
      <vt:lpstr>Lato</vt:lpstr>
      <vt:lpstr>Noto Sans Symbols</vt:lpstr>
      <vt:lpstr>Times</vt:lpstr>
      <vt:lpstr>Times New Roman</vt:lpstr>
      <vt:lpstr>Wingdings</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PowerPoint Presentation</vt:lpstr>
      <vt:lpstr>PowerPoint Presentation</vt:lpstr>
      <vt:lpstr>Introduction</vt:lpstr>
      <vt:lpstr>Continued….</vt:lpstr>
      <vt:lpstr>Problem Statement:</vt:lpstr>
      <vt:lpstr>About the DATA </vt:lpstr>
      <vt:lpstr>Data Screenshot</vt:lpstr>
      <vt:lpstr>Data Insight</vt:lpstr>
      <vt:lpstr>Data Processing</vt:lpstr>
      <vt:lpstr>Data Cleaning</vt:lpstr>
      <vt:lpstr>Data Summary  </vt:lpstr>
      <vt:lpstr>Data Visualization</vt:lpstr>
      <vt:lpstr>PowerPoint Presentation</vt:lpstr>
      <vt:lpstr>PowerPoint Presentation</vt:lpstr>
      <vt:lpstr>PowerPoint Presentation</vt:lpstr>
      <vt:lpstr>PowerPoint Presentation</vt:lpstr>
      <vt:lpstr>PowerPoint Presentation</vt:lpstr>
      <vt:lpstr>Preparing data before applying Models</vt:lpstr>
      <vt:lpstr>Naive Bayes classifier </vt:lpstr>
      <vt:lpstr>PowerPoint Presentation</vt:lpstr>
      <vt:lpstr>CART</vt:lpstr>
      <vt:lpstr>PowerPoint Presentation</vt:lpstr>
      <vt:lpstr>Random Forest</vt:lpstr>
      <vt:lpstr>Why Random Forest Algorithm?</vt:lpstr>
      <vt:lpstr>PowerPoint Presentation</vt:lpstr>
      <vt:lpstr>Conclusion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sumit gupta</dc:creator>
  <cp:lastModifiedBy>sumit gupta</cp:lastModifiedBy>
  <cp:revision>4</cp:revision>
  <dcterms:created xsi:type="dcterms:W3CDTF">2019-12-02T22:36:16Z</dcterms:created>
  <dcterms:modified xsi:type="dcterms:W3CDTF">2019-12-03T15:32:24Z</dcterms:modified>
</cp:coreProperties>
</file>